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Caveat"/>
      <p:regular r:id="rId134"/>
      <p:bold r:id="rId135"/>
    </p:embeddedFont>
    <p:embeddedFont>
      <p:font typeface="Roboto"/>
      <p:regular r:id="rId136"/>
      <p:bold r:id="rId137"/>
      <p:italic r:id="rId138"/>
      <p:boldItalic r:id="rId139"/>
    </p:embeddedFont>
    <p:embeddedFont>
      <p:font typeface="Permanent Marker"/>
      <p:regular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0" Type="http://schemas.openxmlformats.org/officeDocument/2006/relationships/font" Target="fonts/PermanentMark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Roboto-boldItalic.fntdata"/><Relationship Id="rId138" Type="http://schemas.openxmlformats.org/officeDocument/2006/relationships/font" Target="fonts/Roboto-italic.fntdata"/><Relationship Id="rId137" Type="http://schemas.openxmlformats.org/officeDocument/2006/relationships/font" Target="fonts/Roboto-bold.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Roboto-regular.fntdata"/><Relationship Id="rId135" Type="http://schemas.openxmlformats.org/officeDocument/2006/relationships/font" Target="fonts/Caveat-bold.fntdata"/><Relationship Id="rId134" Type="http://schemas.openxmlformats.org/officeDocument/2006/relationships/font" Target="fonts/Cave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Shape 7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9" name="Shape 7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Shape 7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6" name="Shape 7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Shape 7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6" name="Shape 7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OCST-1.1.1 - sensitive data in user data (build)</a:t>
            </a:r>
            <a:endParaRPr sz="900">
              <a:solidFill>
                <a:srgbClr val="6A737D"/>
              </a:solidFill>
              <a:highlight>
                <a:schemeClr val="lt1"/>
              </a:highlight>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OCST-1.1.8 - recovering stored snapshot (backups)</a:t>
            </a:r>
            <a:endParaRPr sz="900">
              <a:solidFill>
                <a:srgbClr val="6A737D"/>
              </a:solidFill>
              <a:highlight>
                <a:schemeClr val="lt1"/>
              </a:highlight>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OCST-1.3.1 - unprotected IAM access keys (git)</a:t>
            </a:r>
            <a:endParaRPr sz="900">
              <a:solidFill>
                <a:srgbClr val="6A737D"/>
              </a:solidFill>
              <a:highlight>
                <a:schemeClr val="lt1"/>
              </a:highlight>
              <a:latin typeface="Consolas"/>
              <a:ea typeface="Consolas"/>
              <a:cs typeface="Consolas"/>
              <a:sym typeface="Consolas"/>
            </a:endParaRPr>
          </a:p>
          <a:p>
            <a:pPr indent="0" lvl="0" marL="0" rtl="0">
              <a:spcBef>
                <a:spcPts val="0"/>
              </a:spcBef>
              <a:spcAft>
                <a:spcPts val="0"/>
              </a:spcAft>
              <a:buClr>
                <a:schemeClr val="dk1"/>
              </a:buClr>
              <a:buSzPts val="1100"/>
              <a:buFont typeface="Arial"/>
              <a:buNone/>
            </a:pPr>
            <a:r>
              <a:rPr lang="en-GB" sz="900">
                <a:solidFill>
                  <a:srgbClr val="6A737D"/>
                </a:solidFill>
                <a:highlight>
                  <a:schemeClr val="lt1"/>
                </a:highlight>
                <a:latin typeface="Consolas"/>
                <a:ea typeface="Consolas"/>
                <a:cs typeface="Consolas"/>
                <a:sym typeface="Consolas"/>
              </a:rPr>
              <a:t>OCST-1.2.2 - private buckets are public (customer data)</a:t>
            </a:r>
            <a:endParaRPr sz="900">
              <a:solidFill>
                <a:srgbClr val="6A737D"/>
              </a:solidFill>
              <a:highlight>
                <a:schemeClr val="lt1"/>
              </a:highlight>
              <a:latin typeface="Consolas"/>
              <a:ea typeface="Consolas"/>
              <a:cs typeface="Consolas"/>
              <a:sym typeface="Consolas"/>
            </a:endParaRPr>
          </a:p>
          <a:p>
            <a:pPr indent="0" lvl="0" marL="0" rtl="0">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Shape 8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3" name="Shape 8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Shape 8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3" name="Shape 8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Shape 8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8" name="Shape 8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Shape 8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3" name="Shape 8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Shape 8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8" name="Shape 8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Shape 8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3" name="Shape 8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4" name="Shape 8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3" name="Shape 8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Shape 8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9" name="Shape 8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Shape 9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5" name="Shape 9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1" name="Shape 9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Shape 9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5" name="Shape 9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https://dxr.mozilla.org/mozilla-central/source/browser/components/tests/browser/browser_default_bookmark_toolbar_visibility.js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8" name="Shape 2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https://www.schneier.com/essays/archives/1999/11/a_plea_for_simplicit.html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Shape 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9" name="Shape 4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Shape 4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 name="Shape 4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4" name="Shape 4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Shape 5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3" name="Shape 5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6" name="Shape 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 name="Shape 6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Shape 6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Shape 6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0" name="Shape 6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8" name="Shape 6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Shape 6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0" name="Shape 6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Shape 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5" name="Shape 6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4" name="Shape 6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0" name="Shape 7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Shape 7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7" name="Shape 7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Shape 7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 name="Shape 7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Shape 7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1" name="Shape 7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Shape 7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6" name="Shape 7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Shape 7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3" name="Shape 7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rotWithShape="1">
          <a:blip r:embed="rId2">
            <a:alphaModFix/>
          </a:blip>
          <a:stretch>
            <a:fillRect b="0" l="0" r="0" t="0"/>
          </a:stretch>
        </a:blipFill>
      </p:bgPr>
    </p:bg>
    <p:spTree>
      <p:nvGrpSpPr>
        <p:cNvPr id="8" name="Shape 8"/>
        <p:cNvGrpSpPr/>
        <p:nvPr/>
      </p:nvGrpSpPr>
      <p:grpSpPr>
        <a:xfrm>
          <a:off x="0" y="0"/>
          <a:ext cx="0" cy="0"/>
          <a:chOff x="0" y="0"/>
          <a:chExt cx="0" cy="0"/>
        </a:xfrm>
      </p:grpSpPr>
      <p:sp>
        <p:nvSpPr>
          <p:cNvPr id="9" name="Shape 9"/>
          <p:cNvSpPr txBox="1"/>
          <p:nvPr>
            <p:ph type="ctrTitle"/>
          </p:nvPr>
        </p:nvSpPr>
        <p:spPr>
          <a:xfrm>
            <a:off x="962620" y="1709276"/>
            <a:ext cx="6809700" cy="11025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D8A519"/>
              </a:buClr>
              <a:buSzPts val="4400"/>
              <a:buFont typeface="Calibri"/>
              <a:buNone/>
              <a:defRPr b="0" i="0" sz="4400" u="none" cap="none" strike="noStrike">
                <a:solidFill>
                  <a:srgbClr val="D8A519"/>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 name="Shape 10"/>
          <p:cNvSpPr txBox="1"/>
          <p:nvPr>
            <p:ph idx="1" type="subTitle"/>
          </p:nvPr>
        </p:nvSpPr>
        <p:spPr>
          <a:xfrm>
            <a:off x="962620" y="3026108"/>
            <a:ext cx="6123900" cy="13146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rgbClr val="004685"/>
              </a:buClr>
              <a:buSzPts val="3200"/>
              <a:buFont typeface="Arial"/>
              <a:buNone/>
              <a:defRPr b="0" i="0" sz="3200" u="none" cap="none" strike="noStrike">
                <a:solidFill>
                  <a:srgbClr val="004685"/>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1" name="Shape 61"/>
        <p:cNvGrpSpPr/>
        <p:nvPr/>
      </p:nvGrpSpPr>
      <p:grpSpPr>
        <a:xfrm>
          <a:off x="0" y="0"/>
          <a:ext cx="0" cy="0"/>
          <a:chOff x="0" y="0"/>
          <a:chExt cx="0" cy="0"/>
        </a:xfrm>
      </p:grpSpPr>
      <p:sp>
        <p:nvSpPr>
          <p:cNvPr id="62" name="Shape 6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Shape 63"/>
          <p:cNvSpPr txBox="1"/>
          <p:nvPr>
            <p:ph idx="1" type="body"/>
          </p:nvPr>
        </p:nvSpPr>
        <p:spPr>
          <a:xfrm rot="5400000">
            <a:off x="3024000" y="-1366650"/>
            <a:ext cx="3096000" cy="82296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Shape 65"/>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67" name="Shape 67"/>
        <p:cNvGrpSpPr/>
        <p:nvPr/>
      </p:nvGrpSpPr>
      <p:grpSpPr>
        <a:xfrm>
          <a:off x="0" y="0"/>
          <a:ext cx="0" cy="0"/>
          <a:chOff x="0" y="0"/>
          <a:chExt cx="0" cy="0"/>
        </a:xfrm>
      </p:grpSpPr>
      <p:sp>
        <p:nvSpPr>
          <p:cNvPr id="68" name="Shape 68"/>
          <p:cNvSpPr txBox="1"/>
          <p:nvPr>
            <p:ph type="title"/>
          </p:nvPr>
        </p:nvSpPr>
        <p:spPr>
          <a:xfrm rot="5400000">
            <a:off x="5463750" y="1371628"/>
            <a:ext cx="4388700" cy="20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9" name="Shape 69"/>
          <p:cNvSpPr txBox="1"/>
          <p:nvPr>
            <p:ph idx="1" type="body"/>
          </p:nvPr>
        </p:nvSpPr>
        <p:spPr>
          <a:xfrm rot="5400000">
            <a:off x="1272750" y="-609572"/>
            <a:ext cx="4388700" cy="60198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 name="Shape 70"/>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ctr" bIns="91425" lIns="91425" spcFirstLastPara="1" rIns="91425" wrap="square" tIns="91425"/>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Shape 75"/>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431800" lvl="0" marL="457200" rtl="0">
              <a:spcBef>
                <a:spcPts val="640"/>
              </a:spcBef>
              <a:spcAft>
                <a:spcPts val="0"/>
              </a:spcAft>
              <a:buSzPts val="3200"/>
              <a:buChar char="•"/>
              <a:defRPr/>
            </a:lvl1pPr>
            <a:lvl2pPr indent="-406400" lvl="1" marL="914400" rtl="0">
              <a:spcBef>
                <a:spcPts val="560"/>
              </a:spcBef>
              <a:spcAft>
                <a:spcPts val="0"/>
              </a:spcAft>
              <a:buSzPts val="2800"/>
              <a:buChar char="–"/>
              <a:defRPr/>
            </a:lvl2pPr>
            <a:lvl3pPr indent="-381000" lvl="2" marL="1371600" rtl="0">
              <a:spcBef>
                <a:spcPts val="480"/>
              </a:spcBef>
              <a:spcAft>
                <a:spcPts val="0"/>
              </a:spcAft>
              <a:buSzPts val="24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76" name="Shape 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_1">
  <p:cSld name="SECTION_HEADER_1">
    <p:spTree>
      <p:nvGrpSpPr>
        <p:cNvPr id="77" name="Shape 77"/>
        <p:cNvGrpSpPr/>
        <p:nvPr/>
      </p:nvGrpSpPr>
      <p:grpSpPr>
        <a:xfrm>
          <a:off x="0" y="0"/>
          <a:ext cx="0" cy="0"/>
          <a:chOff x="0" y="0"/>
          <a:chExt cx="0" cy="0"/>
        </a:xfrm>
      </p:grpSpPr>
      <p:sp>
        <p:nvSpPr>
          <p:cNvPr id="78" name="Shape 78"/>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9" name="Shape 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4" name="Shape 84"/>
        <p:cNvGrpSpPr/>
        <p:nvPr/>
      </p:nvGrpSpPr>
      <p:grpSpPr>
        <a:xfrm>
          <a:off x="0" y="0"/>
          <a:ext cx="0" cy="0"/>
          <a:chOff x="0" y="0"/>
          <a:chExt cx="0" cy="0"/>
        </a:xfrm>
      </p:grpSpPr>
      <p:sp>
        <p:nvSpPr>
          <p:cNvPr id="85" name="Shape 8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 name="Shape 86"/>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8" name="Shape 88"/>
        <p:cNvGrpSpPr/>
        <p:nvPr/>
      </p:nvGrpSpPr>
      <p:grpSpPr>
        <a:xfrm>
          <a:off x="0" y="0"/>
          <a:ext cx="0" cy="0"/>
          <a:chOff x="0" y="0"/>
          <a:chExt cx="0" cy="0"/>
        </a:xfrm>
      </p:grpSpPr>
      <p:sp>
        <p:nvSpPr>
          <p:cNvPr id="89" name="Shape 89"/>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Shape 9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Shape 93"/>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5" name="Shape 95"/>
        <p:cNvGrpSpPr/>
        <p:nvPr/>
      </p:nvGrpSpPr>
      <p:grpSpPr>
        <a:xfrm>
          <a:off x="0" y="0"/>
          <a:ext cx="0" cy="0"/>
          <a:chOff x="0" y="0"/>
          <a:chExt cx="0" cy="0"/>
        </a:xfrm>
      </p:grpSpPr>
      <p:sp>
        <p:nvSpPr>
          <p:cNvPr id="96" name="Shape 9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Shape 9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Shape 98"/>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Shape 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sp>
        <p:nvSpPr>
          <p:cNvPr id="101" name="Shape 10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3" name="Shape 103"/>
        <p:cNvGrpSpPr/>
        <p:nvPr/>
      </p:nvGrpSpPr>
      <p:grpSpPr>
        <a:xfrm>
          <a:off x="0" y="0"/>
          <a:ext cx="0" cy="0"/>
          <a:chOff x="0" y="0"/>
          <a:chExt cx="0" cy="0"/>
        </a:xfrm>
      </p:grpSpPr>
      <p:sp>
        <p:nvSpPr>
          <p:cNvPr id="104" name="Shape 104"/>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Shape 105"/>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 name="Shape 11"/>
        <p:cNvGrpSpPr/>
        <p:nvPr/>
      </p:nvGrpSpPr>
      <p:grpSpPr>
        <a:xfrm>
          <a:off x="0" y="0"/>
          <a:ext cx="0" cy="0"/>
          <a:chOff x="0" y="0"/>
          <a:chExt cx="0" cy="0"/>
        </a:xfrm>
      </p:grpSpPr>
      <p:sp>
        <p:nvSpPr>
          <p:cNvPr id="12" name="Shape 12"/>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Shape 13"/>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 name="Shape 14"/>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sp>
        <p:nvSpPr>
          <p:cNvPr id="108" name="Shape 10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Shape 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0" name="Shape 110"/>
        <p:cNvGrpSpPr/>
        <p:nvPr/>
      </p:nvGrpSpPr>
      <p:grpSpPr>
        <a:xfrm>
          <a:off x="0" y="0"/>
          <a:ext cx="0" cy="0"/>
          <a:chOff x="0" y="0"/>
          <a:chExt cx="0" cy="0"/>
        </a:xfrm>
      </p:grpSpPr>
      <p:sp>
        <p:nvSpPr>
          <p:cNvPr id="111" name="Shape 1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Shape 113"/>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Shape 11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5" name="Shape 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6" name="Shape 116"/>
        <p:cNvGrpSpPr/>
        <p:nvPr/>
      </p:nvGrpSpPr>
      <p:grpSpPr>
        <a:xfrm>
          <a:off x="0" y="0"/>
          <a:ext cx="0" cy="0"/>
          <a:chOff x="0" y="0"/>
          <a:chExt cx="0" cy="0"/>
        </a:xfrm>
      </p:grpSpPr>
      <p:sp>
        <p:nvSpPr>
          <p:cNvPr id="117" name="Shape 117"/>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18" name="Shape 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9" name="Shape 119"/>
        <p:cNvGrpSpPr/>
        <p:nvPr/>
      </p:nvGrpSpPr>
      <p:grpSpPr>
        <a:xfrm>
          <a:off x="0" y="0"/>
          <a:ext cx="0" cy="0"/>
          <a:chOff x="0" y="0"/>
          <a:chExt cx="0" cy="0"/>
        </a:xfrm>
      </p:grpSpPr>
      <p:sp>
        <p:nvSpPr>
          <p:cNvPr id="120" name="Shape 12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Shape 12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Shape 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722313" y="3305175"/>
            <a:ext cx="7772400" cy="10215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Clr>
                <a:srgbClr val="004685"/>
              </a:buClr>
              <a:buSzPts val="4000"/>
              <a:buFont typeface="Calibri"/>
              <a:buNone/>
              <a:defRPr b="1" i="0" sz="40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Shape 19"/>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0" name="Shape 20"/>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2" name="Shape 22"/>
        <p:cNvGrpSpPr/>
        <p:nvPr/>
      </p:nvGrpSpPr>
      <p:grpSpPr>
        <a:xfrm>
          <a:off x="0" y="0"/>
          <a:ext cx="0" cy="0"/>
          <a:chOff x="0" y="0"/>
          <a:chExt cx="0" cy="0"/>
        </a:xfrm>
      </p:grpSpPr>
      <p:sp>
        <p:nvSpPr>
          <p:cNvPr id="23" name="Shape 23"/>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Shape 24"/>
          <p:cNvSpPr txBox="1"/>
          <p:nvPr>
            <p:ph idx="1" type="body"/>
          </p:nvPr>
        </p:nvSpPr>
        <p:spPr>
          <a:xfrm>
            <a:off x="4572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2" type="body"/>
          </p:nvPr>
        </p:nvSpPr>
        <p:spPr>
          <a:xfrm>
            <a:off x="4648200" y="1200150"/>
            <a:ext cx="4038600" cy="3394500"/>
          </a:xfrm>
          <a:prstGeom prst="rect">
            <a:avLst/>
          </a:prstGeom>
          <a:noFill/>
          <a:ln>
            <a:noFill/>
          </a:ln>
        </p:spPr>
        <p:txBody>
          <a:bodyPr anchorCtr="0" anchor="t" bIns="91425" lIns="91425" spcFirstLastPara="1" rIns="91425" wrap="square" tIns="91425"/>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9" name="Shape 29"/>
        <p:cNvGrpSpPr/>
        <p:nvPr/>
      </p:nvGrpSpPr>
      <p:grpSpPr>
        <a:xfrm>
          <a:off x="0" y="0"/>
          <a:ext cx="0" cy="0"/>
          <a:chOff x="0" y="0"/>
          <a:chExt cx="0" cy="0"/>
        </a:xfrm>
      </p:grpSpPr>
      <p:sp>
        <p:nvSpPr>
          <p:cNvPr id="30" name="Shape 3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Shape 31"/>
          <p:cNvSpPr txBox="1"/>
          <p:nvPr>
            <p:ph idx="1" type="body"/>
          </p:nvPr>
        </p:nvSpPr>
        <p:spPr>
          <a:xfrm>
            <a:off x="457200" y="1151335"/>
            <a:ext cx="4040100" cy="4797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57200" y="1631156"/>
            <a:ext cx="40401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3" name="Shape 33"/>
          <p:cNvSpPr txBox="1"/>
          <p:nvPr>
            <p:ph idx="3" type="body"/>
          </p:nvPr>
        </p:nvSpPr>
        <p:spPr>
          <a:xfrm>
            <a:off x="4645025" y="1151335"/>
            <a:ext cx="4041900" cy="479700"/>
          </a:xfrm>
          <a:prstGeom prst="rect">
            <a:avLst/>
          </a:prstGeom>
          <a:noFill/>
          <a:ln>
            <a:noFill/>
          </a:ln>
        </p:spPr>
        <p:txBody>
          <a:bodyPr anchorCtr="0" anchor="b" bIns="91425" lIns="91425" spcFirstLastPara="1" rIns="91425" wrap="square" tIns="91425"/>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34" name="Shape 34"/>
          <p:cNvSpPr txBox="1"/>
          <p:nvPr>
            <p:ph idx="4" type="body"/>
          </p:nvPr>
        </p:nvSpPr>
        <p:spPr>
          <a:xfrm>
            <a:off x="4645025" y="1631156"/>
            <a:ext cx="4041900" cy="29634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35" name="Shape 35"/>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Shape 36"/>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Shape 37"/>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Shape 39"/>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Shape 40"/>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1" name="Shape 41"/>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Shape 42"/>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3" name="Shape 43"/>
        <p:cNvGrpSpPr/>
        <p:nvPr/>
      </p:nvGrpSpPr>
      <p:grpSpPr>
        <a:xfrm>
          <a:off x="0" y="0"/>
          <a:ext cx="0" cy="0"/>
          <a:chOff x="0" y="0"/>
          <a:chExt cx="0" cy="0"/>
        </a:xfrm>
      </p:grpSpPr>
      <p:sp>
        <p:nvSpPr>
          <p:cNvPr id="44" name="Shape 44"/>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Shape 45"/>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7" name="Shape 47"/>
        <p:cNvGrpSpPr/>
        <p:nvPr/>
      </p:nvGrpSpPr>
      <p:grpSpPr>
        <a:xfrm>
          <a:off x="0" y="0"/>
          <a:ext cx="0" cy="0"/>
          <a:chOff x="0" y="0"/>
          <a:chExt cx="0" cy="0"/>
        </a:xfrm>
      </p:grpSpPr>
      <p:sp>
        <p:nvSpPr>
          <p:cNvPr id="48" name="Shape 48"/>
          <p:cNvSpPr txBox="1"/>
          <p:nvPr>
            <p:ph type="title"/>
          </p:nvPr>
        </p:nvSpPr>
        <p:spPr>
          <a:xfrm>
            <a:off x="457200" y="204788"/>
            <a:ext cx="3008400" cy="8715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rgbClr val="004685"/>
              </a:buClr>
              <a:buSzPts val="2000"/>
              <a:buFont typeface="Calibri"/>
              <a:buNone/>
              <a:defRPr b="1" i="0" sz="20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Shape 49"/>
          <p:cNvSpPr txBox="1"/>
          <p:nvPr>
            <p:ph idx="1" type="body"/>
          </p:nvPr>
        </p:nvSpPr>
        <p:spPr>
          <a:xfrm>
            <a:off x="3575050" y="204788"/>
            <a:ext cx="5111700" cy="43899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Shape 50"/>
          <p:cNvSpPr txBox="1"/>
          <p:nvPr>
            <p:ph idx="2" type="body"/>
          </p:nvPr>
        </p:nvSpPr>
        <p:spPr>
          <a:xfrm>
            <a:off x="457200" y="1076325"/>
            <a:ext cx="3008400" cy="35184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1" name="Shape 51"/>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54" name="Shape 54"/>
        <p:cNvGrpSpPr/>
        <p:nvPr/>
      </p:nvGrpSpPr>
      <p:grpSpPr>
        <a:xfrm>
          <a:off x="0" y="0"/>
          <a:ext cx="0" cy="0"/>
          <a:chOff x="0" y="0"/>
          <a:chExt cx="0" cy="0"/>
        </a:xfrm>
      </p:grpSpPr>
      <p:sp>
        <p:nvSpPr>
          <p:cNvPr id="55" name="Shape 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Clr>
                <a:srgbClr val="004685"/>
              </a:buClr>
              <a:buSzPts val="2000"/>
              <a:buFont typeface="Calibri"/>
              <a:buNone/>
              <a:defRPr b="1" i="0" sz="20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Shape 56"/>
          <p:cNvSpPr/>
          <p:nvPr>
            <p:ph idx="2" type="pic"/>
          </p:nvPr>
        </p:nvSpPr>
        <p:spPr>
          <a:xfrm>
            <a:off x="1792288" y="459581"/>
            <a:ext cx="5486400" cy="3086100"/>
          </a:xfrm>
          <a:prstGeom prst="rect">
            <a:avLst/>
          </a:prstGeom>
          <a:noFill/>
          <a:ln>
            <a:noFill/>
          </a:ln>
        </p:spPr>
        <p:txBody>
          <a:bodyPr anchorCtr="0" anchor="t" bIns="91425" lIns="91425" spcFirstLastPara="1" rIns="91425" wrap="square" tIns="91425"/>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4767263"/>
            <a:ext cx="2133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4767263"/>
            <a:ext cx="2895600" cy="2739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4767263"/>
            <a:ext cx="2133600" cy="2739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3.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Clr>
                <a:srgbClr val="004685"/>
              </a:buClr>
              <a:buSzPts val="4400"/>
              <a:buFont typeface="Calibri"/>
              <a:buNone/>
              <a:defRPr b="0" i="0" sz="4400" u="none" cap="none" strike="noStrike">
                <a:solidFill>
                  <a:srgbClr val="00468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Shape 7"/>
          <p:cNvSpPr txBox="1"/>
          <p:nvPr>
            <p:ph idx="1" type="body"/>
          </p:nvPr>
        </p:nvSpPr>
        <p:spPr>
          <a:xfrm>
            <a:off x="457200" y="1200150"/>
            <a:ext cx="8229600" cy="3096000"/>
          </a:xfrm>
          <a:prstGeom prst="rect">
            <a:avLst/>
          </a:prstGeom>
          <a:noFill/>
          <a:ln>
            <a:noFill/>
          </a:ln>
        </p:spPr>
        <p:txBody>
          <a:bodyPr anchorCtr="0" anchor="t" bIns="91425" lIns="91425" spcFirstLastPara="1" rIns="91425" wrap="square" tIns="91425"/>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0" name="Shape 80"/>
        <p:cNvGrpSpPr/>
        <p:nvPr/>
      </p:nvGrpSpPr>
      <p:grpSpPr>
        <a:xfrm>
          <a:off x="0" y="0"/>
          <a:ext cx="0" cy="0"/>
          <a:chOff x="0" y="0"/>
          <a:chExt cx="0" cy="0"/>
        </a:xfrm>
      </p:grpSpPr>
      <p:sp>
        <p:nvSpPr>
          <p:cNvPr id="81" name="Shape 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2" name="Shape 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3" name="Shape 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0.xml"/><Relationship Id="rId3" Type="http://schemas.openxmlformats.org/officeDocument/2006/relationships/image" Target="../media/image2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 Id="rId3" Type="http://schemas.openxmlformats.org/officeDocument/2006/relationships/image" Target="../media/image11.png"/><Relationship Id="rId4"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2.xml"/><Relationship Id="rId3" Type="http://schemas.openxmlformats.org/officeDocument/2006/relationships/image" Target="../media/image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2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6.xml"/><Relationship Id="rId3" Type="http://schemas.openxmlformats.org/officeDocument/2006/relationships/image" Target="../media/image1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9.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2.xml"/><Relationship Id="rId3" Type="http://schemas.openxmlformats.org/officeDocument/2006/relationships/image" Target="../media/image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5.xml"/><Relationship Id="rId3" Type="http://schemas.openxmlformats.org/officeDocument/2006/relationships/image" Target="../media/image1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7.xml"/><Relationship Id="rId3" Type="http://schemas.openxmlformats.org/officeDocument/2006/relationships/image" Target="../media/image14.png"/><Relationship Id="rId4" Type="http://schemas.openxmlformats.org/officeDocument/2006/relationships/image" Target="../media/image1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8.xml"/><Relationship Id="rId3" Type="http://schemas.openxmlformats.org/officeDocument/2006/relationships/image" Target="../media/image17.png"/><Relationship Id="rId4" Type="http://schemas.openxmlformats.org/officeDocument/2006/relationships/image" Target="../media/image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1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hyperlink" Target="https://www.owasp.org/index.php/Application_Threat_Modeling" TargetMode="External"/><Relationship Id="rId4" Type="http://schemas.openxmlformats.org/officeDocument/2006/relationships/hyperlink" Target="https://www.owasp.org/index.php/OWASP_Threat_Model_Project" TargetMode="External"/><Relationship Id="rId5" Type="http://schemas.openxmlformats.org/officeDocument/2006/relationships/hyperlink" Target="https://automationpanda.com/bdd/" TargetMode="External"/><Relationship Id="rId6" Type="http://schemas.openxmlformats.org/officeDocument/2006/relationships/hyperlink" Target="https://www.continuumsecurity.net/bdd-security/" TargetMode="External"/><Relationship Id="rId7" Type="http://schemas.openxmlformats.org/officeDocument/2006/relationships/hyperlink" Target="http://gauntl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 Id="rId3" Type="http://schemas.openxmlformats.org/officeDocument/2006/relationships/image" Target="../media/image1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2.xml"/><Relationship Id="rId3" Type="http://schemas.openxmlformats.org/officeDocument/2006/relationships/image" Target="../media/image14.png"/><Relationship Id="rId4"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3.xml"/><Relationship Id="rId3" Type="http://schemas.openxmlformats.org/officeDocument/2006/relationships/image" Target="../media/image1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4.xml"/><Relationship Id="rId3" Type="http://schemas.openxmlformats.org/officeDocument/2006/relationships/image" Target="../media/image14.png"/><Relationship Id="rId4" Type="http://schemas.openxmlformats.org/officeDocument/2006/relationships/image" Target="../media/image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5.xml"/><Relationship Id="rId3" Type="http://schemas.openxmlformats.org/officeDocument/2006/relationships/image" Target="../media/image1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11.png"/><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7.xml"/><Relationship Id="rId3" Type="http://schemas.openxmlformats.org/officeDocument/2006/relationships/image" Target="../media/image1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8.xml"/><Relationship Id="rId3" Type="http://schemas.openxmlformats.org/officeDocument/2006/relationships/image" Target="../media/image2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ctrTitle"/>
          </p:nvPr>
        </p:nvSpPr>
        <p:spPr>
          <a:xfrm>
            <a:off x="962620" y="1709276"/>
            <a:ext cx="6809700" cy="11025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OWASP Cloud Security</a:t>
            </a:r>
            <a:endParaRPr/>
          </a:p>
        </p:txBody>
      </p:sp>
      <p:sp>
        <p:nvSpPr>
          <p:cNvPr id="130" name="Shape 130"/>
          <p:cNvSpPr txBox="1"/>
          <p:nvPr>
            <p:ph idx="1" type="subTitle"/>
          </p:nvPr>
        </p:nvSpPr>
        <p:spPr>
          <a:xfrm>
            <a:off x="962625" y="2834125"/>
            <a:ext cx="5684100" cy="12807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a:t>Workshop (2 hours)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800">
                <a:solidFill>
                  <a:srgbClr val="EFEFEF"/>
                </a:solidFill>
                <a:latin typeface="Consolas"/>
                <a:ea typeface="Consolas"/>
                <a:cs typeface="Consolas"/>
                <a:sym typeface="Consolas"/>
              </a:rPr>
              <a:t>$ vi add.py </a:t>
            </a: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add</a:t>
            </a:r>
            <a:r>
              <a:rPr lang="en-GB" sz="1800">
                <a:solidFill>
                  <a:srgbClr val="EFEFEF"/>
                </a:solidFill>
                <a:latin typeface="Consolas"/>
                <a:ea typeface="Consolas"/>
                <a:cs typeface="Consolas"/>
                <a:sym typeface="Consolas"/>
              </a:rPr>
              <a:t>(a, b):</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return</a:t>
            </a:r>
            <a:r>
              <a:rPr lang="en-GB" sz="1800">
                <a:solidFill>
                  <a:srgbClr val="EFEFEF"/>
                </a:solidFill>
                <a:latin typeface="Consolas"/>
                <a:ea typeface="Consolas"/>
                <a:cs typeface="Consolas"/>
                <a:sym typeface="Consolas"/>
              </a:rPr>
              <a:t> a+</a:t>
            </a:r>
            <a:endParaRPr sz="1800">
              <a:solidFill>
                <a:srgbClr val="EFEFEF"/>
              </a:solidFill>
              <a:latin typeface="Consolas"/>
              <a:ea typeface="Consolas"/>
              <a:cs typeface="Consolas"/>
              <a:sym typeface="Consolas"/>
            </a:endParaRPr>
          </a:p>
          <a:p>
            <a:pPr indent="0" lvl="0" marL="0">
              <a:spcBef>
                <a:spcPts val="0"/>
              </a:spcBef>
              <a:spcAft>
                <a:spcPts val="0"/>
              </a:spcAft>
              <a:buNone/>
            </a:pPr>
            <a:r>
              <a:t/>
            </a:r>
            <a:endParaRPr sz="2400">
              <a:solidFill>
                <a:srgbClr val="EFEFEF"/>
              </a:solidFill>
              <a:latin typeface="Consolas"/>
              <a:ea typeface="Consolas"/>
              <a:cs typeface="Consolas"/>
              <a:sym typeface="Consola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pic>
        <p:nvPicPr>
          <p:cNvPr id="771" name="Shape 771"/>
          <p:cNvPicPr preferRelativeResize="0"/>
          <p:nvPr/>
        </p:nvPicPr>
        <p:blipFill>
          <a:blip r:embed="rId3">
            <a:alphaModFix/>
          </a:blip>
          <a:stretch>
            <a:fillRect/>
          </a:stretch>
        </p:blipFill>
        <p:spPr>
          <a:xfrm>
            <a:off x="1796663" y="152400"/>
            <a:ext cx="5550681" cy="4838701"/>
          </a:xfrm>
          <a:prstGeom prst="rect">
            <a:avLst/>
          </a:prstGeom>
          <a:noFill/>
          <a:ln>
            <a:noFill/>
          </a:ln>
        </p:spPr>
      </p:pic>
      <p:sp>
        <p:nvSpPr>
          <p:cNvPr id="772" name="Shape 772"/>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FF"/>
                </a:solidFill>
                <a:latin typeface="Permanent Marker"/>
                <a:ea typeface="Permanent Marker"/>
                <a:cs typeface="Permanent Marker"/>
                <a:sym typeface="Permanent Marker"/>
              </a:rPr>
              <a:t>Now we also have some trust boundaries</a:t>
            </a:r>
            <a:endParaRPr>
              <a:solidFill>
                <a:srgbClr val="0000FF"/>
              </a:solidFill>
              <a:latin typeface="Permanent Marker"/>
              <a:ea typeface="Permanent Marker"/>
              <a:cs typeface="Permanent Marker"/>
              <a:sym typeface="Permanent Marker"/>
            </a:endParaRPr>
          </a:p>
        </p:txBody>
      </p:sp>
      <p:cxnSp>
        <p:nvCxnSpPr>
          <p:cNvPr id="773" name="Shape 773"/>
          <p:cNvCxnSpPr/>
          <p:nvPr/>
        </p:nvCxnSpPr>
        <p:spPr>
          <a:xfrm rot="10800000">
            <a:off x="6652150" y="3053175"/>
            <a:ext cx="351900" cy="474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pic>
        <p:nvPicPr>
          <p:cNvPr id="778" name="Shape 778"/>
          <p:cNvPicPr preferRelativeResize="0"/>
          <p:nvPr/>
        </p:nvPicPr>
        <p:blipFill>
          <a:blip r:embed="rId3">
            <a:alphaModFix/>
          </a:blip>
          <a:stretch>
            <a:fillRect/>
          </a:stretch>
        </p:blipFill>
        <p:spPr>
          <a:xfrm>
            <a:off x="166775" y="2305979"/>
            <a:ext cx="1977024" cy="2636050"/>
          </a:xfrm>
          <a:prstGeom prst="rect">
            <a:avLst/>
          </a:prstGeom>
          <a:noFill/>
          <a:ln>
            <a:noFill/>
          </a:ln>
        </p:spPr>
      </p:pic>
      <p:pic>
        <p:nvPicPr>
          <p:cNvPr id="779" name="Shape 779"/>
          <p:cNvPicPr preferRelativeResize="0"/>
          <p:nvPr/>
        </p:nvPicPr>
        <p:blipFill>
          <a:blip r:embed="rId4">
            <a:alphaModFix/>
          </a:blip>
          <a:stretch>
            <a:fillRect/>
          </a:stretch>
        </p:blipFill>
        <p:spPr>
          <a:xfrm>
            <a:off x="6824477" y="194975"/>
            <a:ext cx="2127349" cy="2836476"/>
          </a:xfrm>
          <a:prstGeom prst="rect">
            <a:avLst/>
          </a:prstGeom>
          <a:noFill/>
          <a:ln>
            <a:noFill/>
          </a:ln>
        </p:spPr>
      </p:pic>
      <p:sp>
        <p:nvSpPr>
          <p:cNvPr id="780" name="Shape 780"/>
          <p:cNvSpPr/>
          <p:nvPr/>
        </p:nvSpPr>
        <p:spPr>
          <a:xfrm>
            <a:off x="2422050" y="244250"/>
            <a:ext cx="4299900" cy="1501500"/>
          </a:xfrm>
          <a:prstGeom prst="wedgeRoundRectCallout">
            <a:avLst>
              <a:gd fmla="val 60737" name="adj1"/>
              <a:gd fmla="val 2128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Now we need to think about possible threats. As you’re using various cloud services, we could look at the OWASP Cloud Security project to see if any of those threats are relevant.</a:t>
            </a:r>
            <a:endParaRPr sz="1800"/>
          </a:p>
        </p:txBody>
      </p:sp>
      <p:sp>
        <p:nvSpPr>
          <p:cNvPr id="781" name="Shape 781"/>
          <p:cNvSpPr/>
          <p:nvPr/>
        </p:nvSpPr>
        <p:spPr>
          <a:xfrm>
            <a:off x="2422050" y="1981949"/>
            <a:ext cx="4299900" cy="645300"/>
          </a:xfrm>
          <a:prstGeom prst="wedgeRoundRectCallout">
            <a:avLst>
              <a:gd fmla="val -60552" name="adj1"/>
              <a:gd fmla="val 4886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What’s that?</a:t>
            </a:r>
            <a:endParaRPr sz="1800"/>
          </a:p>
        </p:txBody>
      </p:sp>
      <p:sp>
        <p:nvSpPr>
          <p:cNvPr id="782" name="Shape 782"/>
          <p:cNvSpPr/>
          <p:nvPr/>
        </p:nvSpPr>
        <p:spPr>
          <a:xfrm>
            <a:off x="2422050" y="2863450"/>
            <a:ext cx="4299900" cy="958200"/>
          </a:xfrm>
          <a:prstGeom prst="wedgeRoundRectCallout">
            <a:avLst>
              <a:gd fmla="val 60464" name="adj1"/>
              <a:gd fmla="val -57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It’s a growing collection of cloud threats and mitigations expressed as BDD stories.</a:t>
            </a:r>
            <a:endParaRPr sz="1800"/>
          </a:p>
        </p:txBody>
      </p:sp>
      <p:sp>
        <p:nvSpPr>
          <p:cNvPr id="783" name="Shape 783"/>
          <p:cNvSpPr/>
          <p:nvPr/>
        </p:nvSpPr>
        <p:spPr>
          <a:xfrm>
            <a:off x="2422050" y="4113349"/>
            <a:ext cx="4299900" cy="645300"/>
          </a:xfrm>
          <a:prstGeom prst="wedgeRoundRectCallout">
            <a:avLst>
              <a:gd fmla="val -59490" name="adj1"/>
              <a:gd fmla="val -5177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Oh cool! I’m a huge fan of BDD!</a:t>
            </a:r>
            <a:endParaRPr sz="18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87" name="Shape 787"/>
        <p:cNvGrpSpPr/>
        <p:nvPr/>
      </p:nvGrpSpPr>
      <p:grpSpPr>
        <a:xfrm>
          <a:off x="0" y="0"/>
          <a:ext cx="0" cy="0"/>
          <a:chOff x="0" y="0"/>
          <a:chExt cx="0" cy="0"/>
        </a:xfrm>
      </p:grpSpPr>
      <p:sp>
        <p:nvSpPr>
          <p:cNvPr id="788" name="Shape 788"/>
          <p:cNvSpPr txBox="1"/>
          <p:nvPr>
            <p:ph idx="1" type="body"/>
          </p:nvPr>
        </p:nvSpPr>
        <p:spPr>
          <a:xfrm>
            <a:off x="311700" y="1229216"/>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t/>
            </a:r>
            <a:endParaRPr sz="900">
              <a:solidFill>
                <a:srgbClr val="6A737D"/>
              </a:solidFill>
              <a:highlight>
                <a:schemeClr val="lt1"/>
              </a:highlight>
              <a:latin typeface="Consolas"/>
              <a:ea typeface="Consolas"/>
              <a:cs typeface="Consolas"/>
              <a:sym typeface="Consolas"/>
            </a:endParaRPr>
          </a:p>
          <a:p>
            <a:pPr indent="0" lvl="0" marL="0" rtl="0">
              <a:lnSpc>
                <a:spcPct val="100000"/>
              </a:lnSpc>
              <a:spcBef>
                <a:spcPts val="0"/>
              </a:spcBef>
              <a:spcAft>
                <a:spcPts val="0"/>
              </a:spcAft>
              <a:buClr>
                <a:schemeClr val="dk1"/>
              </a:buClr>
              <a:buSzPts val="1100"/>
              <a:buFont typeface="Arial"/>
              <a:buNone/>
            </a:pPr>
            <a:r>
              <a:t/>
            </a:r>
            <a:endParaRPr sz="900">
              <a:solidFill>
                <a:srgbClr val="6A737D"/>
              </a:solidFill>
              <a:highlight>
                <a:schemeClr val="lt1"/>
              </a:highlight>
              <a:latin typeface="Consolas"/>
              <a:ea typeface="Consolas"/>
              <a:cs typeface="Consolas"/>
              <a:sym typeface="Consolas"/>
            </a:endParaRPr>
          </a:p>
        </p:txBody>
      </p:sp>
      <p:pic>
        <p:nvPicPr>
          <p:cNvPr id="789" name="Shape 789"/>
          <p:cNvPicPr preferRelativeResize="0"/>
          <p:nvPr/>
        </p:nvPicPr>
        <p:blipFill>
          <a:blip r:embed="rId3">
            <a:alphaModFix/>
          </a:blip>
          <a:stretch>
            <a:fillRect/>
          </a:stretch>
        </p:blipFill>
        <p:spPr>
          <a:xfrm>
            <a:off x="105975" y="592400"/>
            <a:ext cx="8932051" cy="39587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793" name="Shape 793"/>
        <p:cNvGrpSpPr/>
        <p:nvPr/>
      </p:nvGrpSpPr>
      <p:grpSpPr>
        <a:xfrm>
          <a:off x="0" y="0"/>
          <a:ext cx="0" cy="0"/>
          <a:chOff x="0" y="0"/>
          <a:chExt cx="0" cy="0"/>
        </a:xfrm>
      </p:grpSpPr>
      <p:pic>
        <p:nvPicPr>
          <p:cNvPr id="794" name="Shape 794"/>
          <p:cNvPicPr preferRelativeResize="0"/>
          <p:nvPr/>
        </p:nvPicPr>
        <p:blipFill>
          <a:blip r:embed="rId3">
            <a:alphaModFix/>
          </a:blip>
          <a:stretch>
            <a:fillRect/>
          </a:stretch>
        </p:blipFill>
        <p:spPr>
          <a:xfrm>
            <a:off x="152400" y="76200"/>
            <a:ext cx="4001852" cy="4838700"/>
          </a:xfrm>
          <a:prstGeom prst="rect">
            <a:avLst/>
          </a:prstGeom>
          <a:noFill/>
          <a:ln>
            <a:noFill/>
          </a:ln>
        </p:spPr>
      </p:pic>
      <p:sp>
        <p:nvSpPr>
          <p:cNvPr id="795" name="Shape 795"/>
          <p:cNvSpPr txBox="1"/>
          <p:nvPr>
            <p:ph idx="4294967295" type="body"/>
          </p:nvPr>
        </p:nvSpPr>
        <p:spPr>
          <a:xfrm>
            <a:off x="5303125" y="1397450"/>
            <a:ext cx="3488700" cy="4758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The threat</a:t>
            </a:r>
            <a:endParaRPr sz="1400"/>
          </a:p>
          <a:p>
            <a:pPr indent="0" lvl="0" marL="0" rtl="0">
              <a:spcBef>
                <a:spcPts val="640"/>
              </a:spcBef>
              <a:spcAft>
                <a:spcPts val="0"/>
              </a:spcAft>
              <a:buNone/>
            </a:pPr>
            <a:r>
              <a:t/>
            </a:r>
            <a:endParaRPr sz="1400"/>
          </a:p>
        </p:txBody>
      </p:sp>
      <p:cxnSp>
        <p:nvCxnSpPr>
          <p:cNvPr id="796" name="Shape 796"/>
          <p:cNvCxnSpPr/>
          <p:nvPr/>
        </p:nvCxnSpPr>
        <p:spPr>
          <a:xfrm rot="10800000">
            <a:off x="4382000" y="495700"/>
            <a:ext cx="712800" cy="108300"/>
          </a:xfrm>
          <a:prstGeom prst="straightConnector1">
            <a:avLst/>
          </a:prstGeom>
          <a:noFill/>
          <a:ln cap="flat" cmpd="sng" w="28575">
            <a:solidFill>
              <a:schemeClr val="dk2"/>
            </a:solidFill>
            <a:prstDash val="solid"/>
            <a:round/>
            <a:headEnd len="med" w="med" type="none"/>
            <a:tailEnd len="med" w="med" type="triangle"/>
          </a:ln>
        </p:spPr>
      </p:cxnSp>
      <p:sp>
        <p:nvSpPr>
          <p:cNvPr id="797" name="Shape 797"/>
          <p:cNvSpPr txBox="1"/>
          <p:nvPr>
            <p:ph idx="4294967295" type="body"/>
          </p:nvPr>
        </p:nvSpPr>
        <p:spPr>
          <a:xfrm>
            <a:off x="5181925" y="371775"/>
            <a:ext cx="3488700" cy="4758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Metadata stored as YAML within comments</a:t>
            </a:r>
            <a:endParaRPr sz="1400"/>
          </a:p>
          <a:p>
            <a:pPr indent="0" lvl="0" marL="0" rtl="0">
              <a:spcBef>
                <a:spcPts val="640"/>
              </a:spcBef>
              <a:spcAft>
                <a:spcPts val="0"/>
              </a:spcAft>
              <a:buNone/>
            </a:pPr>
            <a:r>
              <a:t/>
            </a:r>
            <a:endParaRPr sz="1400"/>
          </a:p>
        </p:txBody>
      </p:sp>
      <p:cxnSp>
        <p:nvCxnSpPr>
          <p:cNvPr id="798" name="Shape 798"/>
          <p:cNvCxnSpPr/>
          <p:nvPr/>
        </p:nvCxnSpPr>
        <p:spPr>
          <a:xfrm rot="10800000">
            <a:off x="4435450" y="1668100"/>
            <a:ext cx="745500" cy="5700"/>
          </a:xfrm>
          <a:prstGeom prst="straightConnector1">
            <a:avLst/>
          </a:prstGeom>
          <a:noFill/>
          <a:ln cap="flat" cmpd="sng" w="28575">
            <a:solidFill>
              <a:schemeClr val="dk2"/>
            </a:solidFill>
            <a:prstDash val="solid"/>
            <a:round/>
            <a:headEnd len="med" w="med" type="none"/>
            <a:tailEnd len="med" w="med" type="triangle"/>
          </a:ln>
        </p:spPr>
      </p:cxnSp>
      <p:sp>
        <p:nvSpPr>
          <p:cNvPr id="799" name="Shape 799"/>
          <p:cNvSpPr txBox="1"/>
          <p:nvPr>
            <p:ph idx="4294967295" type="body"/>
          </p:nvPr>
        </p:nvSpPr>
        <p:spPr>
          <a:xfrm>
            <a:off x="5303125" y="2769050"/>
            <a:ext cx="3488700" cy="4758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Attack scenarios</a:t>
            </a:r>
            <a:endParaRPr sz="1400"/>
          </a:p>
          <a:p>
            <a:pPr indent="0" lvl="0" marL="0" rtl="0">
              <a:spcBef>
                <a:spcPts val="640"/>
              </a:spcBef>
              <a:spcAft>
                <a:spcPts val="0"/>
              </a:spcAft>
              <a:buNone/>
            </a:pPr>
            <a:r>
              <a:t/>
            </a:r>
            <a:endParaRPr sz="1400"/>
          </a:p>
        </p:txBody>
      </p:sp>
      <p:cxnSp>
        <p:nvCxnSpPr>
          <p:cNvPr id="800" name="Shape 800"/>
          <p:cNvCxnSpPr/>
          <p:nvPr/>
        </p:nvCxnSpPr>
        <p:spPr>
          <a:xfrm rot="10800000">
            <a:off x="4435450" y="3039700"/>
            <a:ext cx="745500" cy="5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Shape 805"/>
          <p:cNvSpPr txBox="1"/>
          <p:nvPr/>
        </p:nvSpPr>
        <p:spPr>
          <a:xfrm>
            <a:off x="2109600" y="1066800"/>
            <a:ext cx="4924800" cy="30099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Id: OCST-1.1.1</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Status: Confirmed</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Service: AWS EC2</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Components:</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User Data</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STRIDE: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Elevation of privilege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 Information disclosure</a:t>
            </a:r>
            <a:endParaRPr sz="1800">
              <a:solidFill>
                <a:srgbClr val="6A737D"/>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6A737D"/>
                </a:solidFill>
                <a:highlight>
                  <a:srgbClr val="FFFFFF"/>
                </a:highlight>
                <a:latin typeface="Consolas"/>
                <a:ea typeface="Consolas"/>
                <a:cs typeface="Consolas"/>
                <a:sym typeface="Consolas"/>
              </a:rPr>
              <a:t># References:</a:t>
            </a:r>
            <a:br>
              <a:rPr lang="en-GB" sz="1800">
                <a:solidFill>
                  <a:srgbClr val="6A737D"/>
                </a:solidFill>
                <a:highlight>
                  <a:srgbClr val="FFFFFF"/>
                </a:highlight>
                <a:latin typeface="Consolas"/>
                <a:ea typeface="Consolas"/>
                <a:cs typeface="Consolas"/>
                <a:sym typeface="Consolas"/>
              </a:rPr>
            </a:br>
            <a:r>
              <a:rPr lang="en-GB" sz="1800">
                <a:solidFill>
                  <a:srgbClr val="6A737D"/>
                </a:solidFill>
                <a:highlight>
                  <a:srgbClr val="FFFFFF"/>
                </a:highlight>
                <a:latin typeface="Consolas"/>
                <a:ea typeface="Consolas"/>
                <a:cs typeface="Consolas"/>
                <a:sym typeface="Consolas"/>
              </a:rPr>
              <a:t>#   - https://docs.aws.amazon.com/...</a:t>
            </a:r>
            <a:endParaRPr sz="1800">
              <a:solidFill>
                <a:srgbClr val="6A737D"/>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Shape 810"/>
          <p:cNvSpPr txBox="1"/>
          <p:nvPr/>
        </p:nvSpPr>
        <p:spPr>
          <a:xfrm>
            <a:off x="189900" y="612450"/>
            <a:ext cx="8764200" cy="39186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contains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obtain sensitive information about the target</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attacker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the target to have inappropriately placed sensitive information in User Data that I can access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800"/>
          </a:p>
          <a:p>
            <a:pPr indent="0" lvl="0" marL="0" rtl="0">
              <a:lnSpc>
                <a:spcPct val="100000"/>
              </a:lnSpc>
              <a:spcBef>
                <a:spcPts val="0"/>
              </a:spcBef>
              <a:spcAft>
                <a:spcPts val="0"/>
              </a:spcAft>
              <a:buNone/>
            </a:pPr>
            <a:r>
              <a:t/>
            </a:r>
            <a:endParaRPr sz="1800"/>
          </a:p>
          <a:p>
            <a:pPr indent="0" lvl="0" marL="0" rtl="0">
              <a:lnSpc>
                <a:spcPct val="100000"/>
              </a:lnSpc>
              <a:spcBef>
                <a:spcPts val="0"/>
              </a:spcBef>
              <a:spcAft>
                <a:spcPts val="0"/>
              </a:spcAft>
              <a:buNone/>
            </a:pPr>
            <a:r>
              <a:t/>
            </a:r>
            <a:endParaRPr sz="1800"/>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Scenario</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Access via CloudFormation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Given </a:t>
            </a:r>
            <a:r>
              <a:rPr lang="en-GB" sz="1800">
                <a:solidFill>
                  <a:srgbClr val="24292E"/>
                </a:solidFill>
                <a:highlight>
                  <a:srgbClr val="FFFFFF"/>
                </a:highlight>
                <a:latin typeface="Consolas"/>
                <a:ea typeface="Consolas"/>
                <a:cs typeface="Consolas"/>
                <a:sym typeface="Consolas"/>
              </a:rPr>
              <a:t>an instance built using CloudFormation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And </a:t>
            </a:r>
            <a:r>
              <a:rPr lang="en-GB" sz="1800">
                <a:solidFill>
                  <a:srgbClr val="24292E"/>
                </a:solidFill>
                <a:highlight>
                  <a:srgbClr val="FFFFFF"/>
                </a:highlight>
                <a:latin typeface="Consolas"/>
                <a:ea typeface="Consolas"/>
                <a:cs typeface="Consolas"/>
                <a:sym typeface="Consolas"/>
              </a:rPr>
              <a:t>a principal with the ability to read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When </a:t>
            </a:r>
            <a:r>
              <a:rPr lang="en-GB" sz="1800">
                <a:solidFill>
                  <a:srgbClr val="24292E"/>
                </a:solidFill>
                <a:highlight>
                  <a:srgbClr val="FFFFFF"/>
                </a:highlight>
                <a:latin typeface="Consolas"/>
                <a:ea typeface="Consolas"/>
                <a:cs typeface="Consolas"/>
                <a:sym typeface="Consolas"/>
              </a:rPr>
              <a:t>the attacker searches the CloudFormation templates</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Then </a:t>
            </a:r>
            <a:r>
              <a:rPr lang="en-GB" sz="1800">
                <a:solidFill>
                  <a:srgbClr val="24292E"/>
                </a:solidFill>
                <a:highlight>
                  <a:srgbClr val="FFFFFF"/>
                </a:highlight>
                <a:latin typeface="Consolas"/>
                <a:ea typeface="Consolas"/>
                <a:cs typeface="Consolas"/>
                <a:sym typeface="Consolas"/>
              </a:rPr>
              <a:t>the sensitive information is returned to the attacker</a:t>
            </a:r>
            <a:endParaRPr sz="1800">
              <a:solidFill>
                <a:srgbClr val="24292E"/>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pic>
        <p:nvPicPr>
          <p:cNvPr id="815" name="Shape 815"/>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Shape 820"/>
          <p:cNvSpPr txBox="1"/>
          <p:nvPr/>
        </p:nvSpPr>
        <p:spPr>
          <a:xfrm>
            <a:off x="110700" y="1260750"/>
            <a:ext cx="8922600" cy="26220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@aws</a:t>
            </a:r>
            <a:r>
              <a:rPr lang="en-GB" sz="1800">
                <a:solidFill>
                  <a:srgbClr val="24292E"/>
                </a:solidFill>
                <a:highlight>
                  <a:srgbClr val="FFFFFF"/>
                </a:highlight>
                <a:latin typeface="Consolas"/>
                <a:ea typeface="Consolas"/>
                <a:cs typeface="Consolas"/>
                <a:sym typeface="Consolas"/>
              </a:rPr>
              <a:t> </a:t>
            </a:r>
            <a:r>
              <a:rPr lang="en-GB" sz="1800">
                <a:solidFill>
                  <a:srgbClr val="D73A49"/>
                </a:solidFill>
                <a:highlight>
                  <a:srgbClr val="FFFFFF"/>
                </a:highlight>
                <a:latin typeface="Consolas"/>
                <a:ea typeface="Consolas"/>
                <a:cs typeface="Consolas"/>
                <a:sym typeface="Consolas"/>
              </a:rPr>
              <a:t>@ec2</a:t>
            </a:r>
            <a:endParaRPr sz="1800">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D73A49"/>
                </a:solidFill>
                <a:highlight>
                  <a:srgbClr val="FFFFFF"/>
                </a:highlight>
                <a:latin typeface="Consolas"/>
                <a:ea typeface="Consolas"/>
                <a:cs typeface="Consolas"/>
                <a:sym typeface="Consolas"/>
              </a:rPr>
              <a:t>Feature</a:t>
            </a:r>
            <a:r>
              <a:rPr lang="en-GB" sz="1800">
                <a:solidFill>
                  <a:srgbClr val="24292E"/>
                </a:solidFill>
                <a:highlight>
                  <a:srgbClr val="FFFFFF"/>
                </a:highlight>
                <a:latin typeface="Consolas"/>
                <a:ea typeface="Consolas"/>
                <a:cs typeface="Consolas"/>
                <a:sym typeface="Consolas"/>
              </a:rPr>
              <a:t>:</a:t>
            </a:r>
            <a:r>
              <a:rPr lang="en-GB" sz="1800">
                <a:solidFill>
                  <a:srgbClr val="032F62"/>
                </a:solidFill>
                <a:highlight>
                  <a:srgbClr val="FFFFFF"/>
                </a:highlight>
                <a:latin typeface="Consolas"/>
                <a:ea typeface="Consolas"/>
                <a:cs typeface="Consolas"/>
                <a:sym typeface="Consolas"/>
              </a:rPr>
              <a:t> User Data does not contain sensitive information</a:t>
            </a:r>
            <a:endParaRPr sz="18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In order to prevent exposure of sensitive or proprietary information</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As an engineer</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800">
                <a:solidFill>
                  <a:srgbClr val="24292E"/>
                </a:solidFill>
                <a:highlight>
                  <a:srgbClr val="FFFFFF"/>
                </a:highlight>
                <a:latin typeface="Consolas"/>
                <a:ea typeface="Consolas"/>
                <a:cs typeface="Consolas"/>
                <a:sym typeface="Consolas"/>
              </a:rPr>
              <a:t> </a:t>
            </a:r>
            <a:r>
              <a:rPr lang="en-GB" sz="1800">
                <a:highlight>
                  <a:srgbClr val="FFFFFF"/>
                </a:highlight>
                <a:latin typeface="Consolas"/>
                <a:ea typeface="Consolas"/>
                <a:cs typeface="Consolas"/>
                <a:sym typeface="Consolas"/>
              </a:rPr>
              <a:t>I</a:t>
            </a:r>
            <a:r>
              <a:rPr lang="en-GB" sz="1800">
                <a:solidFill>
                  <a:srgbClr val="D73A49"/>
                </a:solidFill>
                <a:highlight>
                  <a:srgbClr val="FFFFFF"/>
                </a:highlight>
                <a:latin typeface="Consolas"/>
                <a:ea typeface="Consolas"/>
                <a:cs typeface="Consolas"/>
                <a:sym typeface="Consolas"/>
              </a:rPr>
              <a:t> </a:t>
            </a:r>
            <a:r>
              <a:rPr lang="en-GB" sz="1800">
                <a:solidFill>
                  <a:srgbClr val="24292E"/>
                </a:solidFill>
                <a:highlight>
                  <a:srgbClr val="FFFFFF"/>
                </a:highlight>
                <a:latin typeface="Consolas"/>
                <a:ea typeface="Consolas"/>
                <a:cs typeface="Consolas"/>
                <a:sym typeface="Consolas"/>
              </a:rPr>
              <a:t>want to avoid putting sensitive information in User Data</a:t>
            </a:r>
            <a:endParaRPr sz="18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t/>
            </a:r>
            <a:endParaRPr/>
          </a:p>
          <a:p>
            <a:pPr indent="0" lvl="0" marL="0" rtl="0">
              <a:lnSpc>
                <a:spcPct val="100000"/>
              </a:lnSpc>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Shape 825"/>
          <p:cNvSpPr txBox="1"/>
          <p:nvPr/>
        </p:nvSpPr>
        <p:spPr>
          <a:xfrm>
            <a:off x="79025" y="64650"/>
            <a:ext cx="9022800" cy="50358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 that contains sensitive information</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retrieve sensitive instance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restore snapshots into an instance I control</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Restoring a snapshot</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an EBS snapshot for an instance containing sensitive information</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an instance that the attacker controls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principal with the allowed permissions needed to read and restore snapshots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action                | description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ec2:DescribeSnapshots | Get a list and details of the available snapshots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ec2:CreateVolume      | Creates a new volume from the snapshot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ec2:AttachVolume      | Attach the new volume to the EC2 instance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attacker restores the snapshot to the instance</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searches the snapshot filesystem for interesting data</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data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credentials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private keys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log files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sensitive information is returned to the attacker</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pic>
        <p:nvPicPr>
          <p:cNvPr id="830" name="Shape 830"/>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F3F3F3"/>
                </a:solidFill>
                <a:latin typeface="Consolas"/>
                <a:ea typeface="Consolas"/>
                <a:cs typeface="Consolas"/>
                <a:sym typeface="Consolas"/>
              </a:rPr>
              <a:t>$ python3 add.py </a:t>
            </a:r>
            <a:br>
              <a:rPr lang="en-GB" sz="1800">
                <a:solidFill>
                  <a:srgbClr val="F3F3F3"/>
                </a:solidFill>
                <a:latin typeface="Consolas"/>
                <a:ea typeface="Consolas"/>
                <a:cs typeface="Consolas"/>
                <a:sym typeface="Consolas"/>
              </a:rPr>
            </a:br>
            <a:r>
              <a:rPr lang="en-GB" sz="1800">
                <a:solidFill>
                  <a:srgbClr val="F3F3F3"/>
                </a:solidFill>
                <a:latin typeface="Consolas"/>
                <a:ea typeface="Consolas"/>
                <a:cs typeface="Consolas"/>
                <a:sym typeface="Consolas"/>
              </a:rPr>
              <a:t>  File "add.py", line 2</a:t>
            </a:r>
            <a:br>
              <a:rPr lang="en-GB" sz="1800">
                <a:solidFill>
                  <a:srgbClr val="F3F3F3"/>
                </a:solidFill>
                <a:latin typeface="Consolas"/>
                <a:ea typeface="Consolas"/>
                <a:cs typeface="Consolas"/>
                <a:sym typeface="Consolas"/>
              </a:rPr>
            </a:br>
            <a:r>
              <a:rPr lang="en-GB" sz="1800">
                <a:solidFill>
                  <a:srgbClr val="F3F3F3"/>
                </a:solidFill>
                <a:latin typeface="Consolas"/>
                <a:ea typeface="Consolas"/>
                <a:cs typeface="Consolas"/>
                <a:sym typeface="Consolas"/>
              </a:rPr>
              <a:t>    return a+</a:t>
            </a:r>
            <a:br>
              <a:rPr lang="en-GB" sz="1800">
                <a:solidFill>
                  <a:srgbClr val="F3F3F3"/>
                </a:solidFill>
                <a:latin typeface="Consolas"/>
                <a:ea typeface="Consolas"/>
                <a:cs typeface="Consolas"/>
                <a:sym typeface="Consolas"/>
              </a:rPr>
            </a:br>
            <a:r>
              <a:rPr lang="en-GB" sz="1800">
                <a:solidFill>
                  <a:srgbClr val="F3F3F3"/>
                </a:solidFill>
                <a:latin typeface="Consolas"/>
                <a:ea typeface="Consolas"/>
                <a:cs typeface="Consolas"/>
                <a:sym typeface="Consolas"/>
              </a:rPr>
              <a:t>            ^</a:t>
            </a:r>
            <a:br>
              <a:rPr lang="en-GB" sz="1800">
                <a:solidFill>
                  <a:srgbClr val="F3F3F3"/>
                </a:solidFill>
                <a:latin typeface="Consolas"/>
                <a:ea typeface="Consolas"/>
                <a:cs typeface="Consolas"/>
                <a:sym typeface="Consolas"/>
              </a:rPr>
            </a:br>
            <a:r>
              <a:rPr lang="en-GB" sz="1800">
                <a:solidFill>
                  <a:srgbClr val="F3F3F3"/>
                </a:solidFill>
                <a:latin typeface="Consolas"/>
                <a:ea typeface="Consolas"/>
                <a:cs typeface="Consolas"/>
                <a:sym typeface="Consolas"/>
              </a:rPr>
              <a:t>SyntaxError: invalid syntax</a:t>
            </a:r>
            <a:endParaRPr sz="1800">
              <a:solidFill>
                <a:srgbClr val="F3F3F3"/>
              </a:solidFill>
              <a:latin typeface="Consolas"/>
              <a:ea typeface="Consolas"/>
              <a:cs typeface="Consolas"/>
              <a:sym typeface="Consolas"/>
            </a:endParaRPr>
          </a:p>
          <a:p>
            <a:pPr indent="0" lvl="0" marL="0">
              <a:spcBef>
                <a:spcPts val="0"/>
              </a:spcBef>
              <a:spcAft>
                <a:spcPts val="0"/>
              </a:spcAft>
              <a:buNone/>
            </a:pPr>
            <a:r>
              <a:t/>
            </a:r>
            <a:endParaRPr>
              <a:solidFill>
                <a:schemeClr val="dk1"/>
              </a:solidFill>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
        <p:nvSpPr>
          <p:cNvPr id="187" name="Shape 187"/>
          <p:cNvSpPr txBox="1"/>
          <p:nvPr/>
        </p:nvSpPr>
        <p:spPr>
          <a:xfrm rot="-1115975">
            <a:off x="2877554" y="2375341"/>
            <a:ext cx="3862959" cy="699847"/>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GB" sz="3600">
                <a:solidFill>
                  <a:srgbClr val="F3F3F3"/>
                </a:solidFill>
                <a:latin typeface="Caveat"/>
                <a:ea typeface="Caveat"/>
                <a:cs typeface="Caveat"/>
                <a:sym typeface="Caveat"/>
              </a:rPr>
              <a:t>First line of defense (+linting)</a:t>
            </a:r>
            <a:endParaRPr b="1" sz="3600">
              <a:solidFill>
                <a:srgbClr val="F3F3F3"/>
              </a:solidFill>
              <a:latin typeface="Caveat"/>
              <a:ea typeface="Caveat"/>
              <a:cs typeface="Caveat"/>
              <a:sym typeface="Cave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Shape 835"/>
          <p:cNvSpPr txBox="1"/>
          <p:nvPr>
            <p:ph idx="4294967295" type="body"/>
          </p:nvPr>
        </p:nvSpPr>
        <p:spPr>
          <a:xfrm>
            <a:off x="311700" y="1966200"/>
            <a:ext cx="8520600" cy="1632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unauthorised access to Snapshot backups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limit the roles that have the ability to read and restore snapshots</a:t>
            </a:r>
            <a:endParaRPr>
              <a:solidFill>
                <a:srgbClr val="24292E"/>
              </a:solidFill>
              <a:latin typeface="Consolas"/>
              <a:ea typeface="Consolas"/>
              <a:cs typeface="Consolas"/>
              <a:sym typeface="Consola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Shape 840"/>
          <p:cNvSpPr txBox="1"/>
          <p:nvPr>
            <p:ph idx="1" type="body"/>
          </p:nvPr>
        </p:nvSpPr>
        <p:spPr>
          <a:xfrm>
            <a:off x="311700" y="1100700"/>
            <a:ext cx="8520600" cy="2942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400">
                <a:solidFill>
                  <a:srgbClr val="D73A49"/>
                </a:solidFill>
                <a:highlight>
                  <a:srgbClr val="FFFFFF"/>
                </a:highlight>
                <a:latin typeface="Consolas"/>
                <a:ea typeface="Consolas"/>
                <a:cs typeface="Consolas"/>
                <a:sym typeface="Consolas"/>
              </a:rPr>
              <a:t>Feature</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S3 buckets containing proprietary or sensitive information are public</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In order to get access to secret, sensitive or customer data</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As an attacker</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I </a:t>
            </a:r>
            <a:r>
              <a:rPr lang="en-GB" sz="1400">
                <a:solidFill>
                  <a:srgbClr val="24292E"/>
                </a:solidFill>
                <a:highlight>
                  <a:srgbClr val="FFFFFF"/>
                </a:highlight>
                <a:latin typeface="Consolas"/>
                <a:ea typeface="Consolas"/>
                <a:cs typeface="Consolas"/>
                <a:sym typeface="Consolas"/>
              </a:rPr>
              <a:t>want companies to accidentally make private S3 buckets public</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endParaRPr sz="1400">
              <a:solidFill>
                <a:srgbClr val="000000"/>
              </a:solidFill>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Scenario</a:t>
            </a:r>
            <a:r>
              <a:rPr lang="en-GB" sz="1400">
                <a:solidFill>
                  <a:srgbClr val="24292E"/>
                </a:solidFill>
                <a:highlight>
                  <a:srgbClr val="FFFFFF"/>
                </a:highlight>
                <a:latin typeface="Consolas"/>
                <a:ea typeface="Consolas"/>
                <a:cs typeface="Consolas"/>
                <a:sym typeface="Consolas"/>
              </a:rPr>
              <a:t>:</a:t>
            </a:r>
            <a:r>
              <a:rPr lang="en-GB" sz="1400">
                <a:solidFill>
                  <a:srgbClr val="032F62"/>
                </a:solidFill>
                <a:highlight>
                  <a:srgbClr val="FFFFFF"/>
                </a:highlight>
                <a:latin typeface="Consolas"/>
                <a:ea typeface="Consolas"/>
                <a:cs typeface="Consolas"/>
                <a:sym typeface="Consolas"/>
              </a:rPr>
              <a:t> Discovering public buckets using Bucket Finder</a:t>
            </a:r>
            <a:endParaRPr sz="1400">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Given </a:t>
            </a:r>
            <a:r>
              <a:rPr lang="en-GB" sz="1400">
                <a:solidFill>
                  <a:srgbClr val="24292E"/>
                </a:solidFill>
                <a:highlight>
                  <a:srgbClr val="FFFFFF"/>
                </a:highlight>
                <a:latin typeface="Consolas"/>
                <a:ea typeface="Consolas"/>
                <a:cs typeface="Consolas"/>
                <a:sym typeface="Consolas"/>
              </a:rPr>
              <a:t>an S3 bucket containing sensitive information</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bucket has a predictable global name</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a wordlist of possible bucket names</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When </a:t>
            </a:r>
            <a:r>
              <a:rPr lang="en-GB" sz="1400">
                <a:solidFill>
                  <a:srgbClr val="24292E"/>
                </a:solidFill>
                <a:highlight>
                  <a:srgbClr val="FFFFFF"/>
                </a:highlight>
                <a:latin typeface="Consolas"/>
                <a:ea typeface="Consolas"/>
                <a:cs typeface="Consolas"/>
                <a:sym typeface="Consolas"/>
              </a:rPr>
              <a:t>Bucket Finder is executed using the wordlist</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Then </a:t>
            </a:r>
            <a:r>
              <a:rPr lang="en-GB" sz="1400">
                <a:solidFill>
                  <a:srgbClr val="24292E"/>
                </a:solidFill>
                <a:highlight>
                  <a:srgbClr val="FFFFFF"/>
                </a:highlight>
                <a:latin typeface="Consolas"/>
                <a:ea typeface="Consolas"/>
                <a:cs typeface="Consolas"/>
                <a:sym typeface="Consolas"/>
              </a:rPr>
              <a:t>the public bucket is found</a:t>
            </a:r>
            <a:endParaRPr sz="1400">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sz="1400">
                <a:solidFill>
                  <a:srgbClr val="24292E"/>
                </a:solidFill>
                <a:highlight>
                  <a:srgbClr val="FFFFFF"/>
                </a:highlight>
                <a:latin typeface="Consolas"/>
                <a:ea typeface="Consolas"/>
                <a:cs typeface="Consolas"/>
                <a:sym typeface="Consolas"/>
              </a:rPr>
              <a:t>   </a:t>
            </a:r>
            <a:r>
              <a:rPr lang="en-GB" sz="1400">
                <a:solidFill>
                  <a:srgbClr val="D73A49"/>
                </a:solidFill>
                <a:highlight>
                  <a:srgbClr val="FFFFFF"/>
                </a:highlight>
                <a:latin typeface="Consolas"/>
                <a:ea typeface="Consolas"/>
                <a:cs typeface="Consolas"/>
                <a:sym typeface="Consolas"/>
              </a:rPr>
              <a:t>And </a:t>
            </a:r>
            <a:r>
              <a:rPr lang="en-GB" sz="1400">
                <a:solidFill>
                  <a:srgbClr val="24292E"/>
                </a:solidFill>
                <a:highlight>
                  <a:srgbClr val="FFFFFF"/>
                </a:highlight>
                <a:latin typeface="Consolas"/>
                <a:ea typeface="Consolas"/>
                <a:cs typeface="Consolas"/>
                <a:sym typeface="Consolas"/>
              </a:rPr>
              <a:t>the contents is available to download</a:t>
            </a:r>
            <a:endParaRPr sz="1400">
              <a:solidFill>
                <a:srgbClr val="24292E"/>
              </a:solidFill>
              <a:highlight>
                <a:srgbClr val="FFFFFF"/>
              </a:highlight>
              <a:latin typeface="Consolas"/>
              <a:ea typeface="Consolas"/>
              <a:cs typeface="Consolas"/>
              <a:sym typeface="Consolas"/>
            </a:endParaRPr>
          </a:p>
          <a:p>
            <a:pPr indent="0" lvl="0" marL="0" rtl="0">
              <a:spcBef>
                <a:spcPts val="0"/>
              </a:spcBef>
              <a:spcAft>
                <a:spcPts val="160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pic>
        <p:nvPicPr>
          <p:cNvPr id="845" name="Shape 845"/>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Shape 850"/>
          <p:cNvSpPr txBox="1"/>
          <p:nvPr>
            <p:ph idx="1" type="body"/>
          </p:nvPr>
        </p:nvSpPr>
        <p:spPr>
          <a:xfrm>
            <a:off x="311700" y="1822650"/>
            <a:ext cx="8520600" cy="149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In order to prevent accidental exposure of sensitive data via a public S3 bucket</a:t>
            </a:r>
            <a:br>
              <a:rPr lang="en-GB"/>
            </a:br>
            <a:r>
              <a:rPr lang="en-GB"/>
              <a:t>As an engineer</a:t>
            </a:r>
            <a:br>
              <a:rPr lang="en-GB"/>
            </a:br>
            <a:r>
              <a:rPr lang="en-GB"/>
              <a:t>I want to ensure private buckets cannot be made public</a:t>
            </a:r>
            <a:br>
              <a:rPr lang="en-GB"/>
            </a:br>
            <a:r>
              <a:rPr lang="en-GB"/>
              <a:t>And I want detective controls in place to find public buckets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Shape 855"/>
          <p:cNvSpPr txBox="1"/>
          <p:nvPr/>
        </p:nvSpPr>
        <p:spPr>
          <a:xfrm>
            <a:off x="107750" y="100575"/>
            <a:ext cx="8972400" cy="4978200"/>
          </a:xfrm>
          <a:prstGeom prst="rect">
            <a:avLst/>
          </a:prstGeom>
          <a:noFill/>
          <a:ln>
            <a:noFill/>
          </a:ln>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Feature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Unprotected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In order to gain additional access to resources in an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As an attacker</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I </a:t>
            </a:r>
            <a:r>
              <a:rPr lang="en-GB">
                <a:solidFill>
                  <a:srgbClr val="24292E"/>
                </a:solidFill>
                <a:highlight>
                  <a:srgbClr val="FFFFFF"/>
                </a:highlight>
                <a:latin typeface="Consolas"/>
                <a:ea typeface="Consolas"/>
                <a:cs typeface="Consolas"/>
                <a:sym typeface="Consolas"/>
              </a:rPr>
              <a:t>want to find unprotected API access keys</a:t>
            </a:r>
            <a:br>
              <a:rPr lang="en-GB">
                <a:solidFill>
                  <a:srgbClr val="24292E"/>
                </a:solidFill>
                <a:highlight>
                  <a:srgbClr val="FFFFFF"/>
                </a:highlight>
                <a:latin typeface="Consolas"/>
                <a:ea typeface="Consolas"/>
                <a:cs typeface="Consolas"/>
                <a:sym typeface="Consolas"/>
              </a:rPr>
            </a:b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Scenario Outline</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Finding exposed access keys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Given </a:t>
            </a:r>
            <a:r>
              <a:rPr lang="en-GB">
                <a:solidFill>
                  <a:srgbClr val="24292E"/>
                </a:solidFill>
                <a:highlight>
                  <a:srgbClr val="FFFFFF"/>
                </a:highlight>
                <a:latin typeface="Consolas"/>
                <a:ea typeface="Consolas"/>
                <a:cs typeface="Consolas"/>
                <a:sym typeface="Consolas"/>
              </a:rPr>
              <a:t>a principal with existing API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a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When </a:t>
            </a:r>
            <a:r>
              <a:rPr lang="en-GB">
                <a:solidFill>
                  <a:srgbClr val="24292E"/>
                </a:solidFill>
                <a:highlight>
                  <a:srgbClr val="FFFFFF"/>
                </a:highlight>
                <a:latin typeface="Consolas"/>
                <a:ea typeface="Consolas"/>
                <a:cs typeface="Consolas"/>
                <a:sym typeface="Consolas"/>
              </a:rPr>
              <a:t>the user stores their access keys in the &lt;storage-system&gt;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scans the &lt;storage-system&gt; for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Then </a:t>
            </a:r>
            <a:r>
              <a:rPr lang="en-GB">
                <a:solidFill>
                  <a:srgbClr val="24292E"/>
                </a:solidFill>
                <a:highlight>
                  <a:srgbClr val="FFFFFF"/>
                </a:highlight>
                <a:latin typeface="Consolas"/>
                <a:ea typeface="Consolas"/>
                <a:cs typeface="Consolas"/>
                <a:sym typeface="Consolas"/>
              </a:rPr>
              <a:t>the attacker finds the access keys</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And </a:t>
            </a:r>
            <a:r>
              <a:rPr lang="en-GB">
                <a:solidFill>
                  <a:srgbClr val="24292E"/>
                </a:solidFill>
                <a:highlight>
                  <a:srgbClr val="FFFFFF"/>
                </a:highlight>
                <a:latin typeface="Consolas"/>
                <a:ea typeface="Consolas"/>
                <a:cs typeface="Consolas"/>
                <a:sym typeface="Consolas"/>
              </a:rPr>
              <a:t>the attacker can use the access keys to access resources in the target account</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t/>
            </a:r>
            <a:endParaRPr>
              <a:solidFill>
                <a:srgbClr val="24292E"/>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24292E"/>
                </a:solidFill>
                <a:highlight>
                  <a:srgbClr val="FFFFFF"/>
                </a:highlight>
                <a:latin typeface="Consolas"/>
                <a:ea typeface="Consolas"/>
                <a:cs typeface="Consolas"/>
                <a:sym typeface="Consolas"/>
              </a:rPr>
              <a:t>   </a:t>
            </a:r>
            <a:r>
              <a:rPr lang="en-GB">
                <a:solidFill>
                  <a:srgbClr val="D73A49"/>
                </a:solidFill>
                <a:highlight>
                  <a:srgbClr val="FFFFFF"/>
                </a:highlight>
                <a:latin typeface="Consolas"/>
                <a:ea typeface="Consolas"/>
                <a:cs typeface="Consolas"/>
                <a:sym typeface="Consolas"/>
              </a:rPr>
              <a:t>Examples</a:t>
            </a:r>
            <a:r>
              <a:rPr lang="en-GB">
                <a:solidFill>
                  <a:srgbClr val="24292E"/>
                </a:solidFill>
                <a:highlight>
                  <a:srgbClr val="FFFFFF"/>
                </a:highlight>
                <a:latin typeface="Consolas"/>
                <a:ea typeface="Consolas"/>
                <a:cs typeface="Consolas"/>
                <a:sym typeface="Consolas"/>
              </a:rPr>
              <a:t>:</a:t>
            </a:r>
            <a:r>
              <a:rPr lang="en-GB">
                <a:solidFill>
                  <a:srgbClr val="032F62"/>
                </a:solidFill>
                <a:highlight>
                  <a:srgbClr val="FFFFFF"/>
                </a:highlight>
                <a:latin typeface="Consolas"/>
                <a:ea typeface="Consolas"/>
                <a:cs typeface="Consolas"/>
                <a:sym typeface="Consolas"/>
              </a:rPr>
              <a:t> Non-exhaustive list of possible storage systems</a:t>
            </a:r>
            <a:endParaRPr>
              <a:solidFill>
                <a:srgbClr val="032F62"/>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storage-system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S3 bucket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Git repository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Filesystem with weak protection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Wiki or documentation system          |</a:t>
            </a:r>
            <a:endParaRPr>
              <a:solidFill>
                <a:srgbClr val="D73A49"/>
              </a:solidFill>
              <a:highlight>
                <a:srgbClr val="FFFFFF"/>
              </a:highlight>
              <a:latin typeface="Consolas"/>
              <a:ea typeface="Consolas"/>
              <a:cs typeface="Consolas"/>
              <a:sym typeface="Consolas"/>
            </a:endParaRPr>
          </a:p>
          <a:p>
            <a:pPr indent="0" lvl="0" marL="0" rtl="0">
              <a:lnSpc>
                <a:spcPct val="100000"/>
              </a:lnSpc>
              <a:spcBef>
                <a:spcPts val="0"/>
              </a:spcBef>
              <a:spcAft>
                <a:spcPts val="0"/>
              </a:spcAft>
              <a:buNone/>
            </a:pPr>
            <a:r>
              <a:rPr lang="en-GB">
                <a:solidFill>
                  <a:srgbClr val="D73A49"/>
                </a:solidFill>
                <a:highlight>
                  <a:srgbClr val="FFFFFF"/>
                </a:highlight>
                <a:latin typeface="Consolas"/>
                <a:ea typeface="Consolas"/>
                <a:cs typeface="Consolas"/>
                <a:sym typeface="Consolas"/>
              </a:rPr>
              <a:t>     | Email or other communication platform |</a:t>
            </a:r>
            <a:endParaRPr>
              <a:solidFill>
                <a:srgbClr val="D73A49"/>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pic>
        <p:nvPicPr>
          <p:cNvPr id="860" name="Shape 860"/>
          <p:cNvPicPr preferRelativeResize="0"/>
          <p:nvPr/>
        </p:nvPicPr>
        <p:blipFill>
          <a:blip r:embed="rId3">
            <a:alphaModFix/>
          </a:blip>
          <a:stretch>
            <a:fillRect/>
          </a:stretch>
        </p:blipFill>
        <p:spPr>
          <a:xfrm>
            <a:off x="1796663" y="152400"/>
            <a:ext cx="5550681" cy="48387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idx="1" type="body"/>
          </p:nvPr>
        </p:nvSpPr>
        <p:spPr>
          <a:xfrm>
            <a:off x="311700" y="1966200"/>
            <a:ext cx="8520600" cy="12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24292E"/>
                </a:solidFill>
                <a:latin typeface="Consolas"/>
                <a:ea typeface="Consolas"/>
                <a:cs typeface="Consolas"/>
                <a:sym typeface="Consolas"/>
              </a:rPr>
              <a:t>In order to prevent exposure of privileged IAM access keys</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As an engineer</a:t>
            </a:r>
            <a:br>
              <a:rPr lang="en-GB">
                <a:solidFill>
                  <a:srgbClr val="24292E"/>
                </a:solidFill>
                <a:latin typeface="Consolas"/>
                <a:ea typeface="Consolas"/>
                <a:cs typeface="Consolas"/>
                <a:sym typeface="Consolas"/>
              </a:rPr>
            </a:br>
            <a:r>
              <a:rPr lang="en-GB">
                <a:solidFill>
                  <a:srgbClr val="24292E"/>
                </a:solidFill>
                <a:latin typeface="Consolas"/>
                <a:ea typeface="Consolas"/>
                <a:cs typeface="Consolas"/>
                <a:sym typeface="Consolas"/>
              </a:rPr>
              <a:t>I want to use instance profiles and locked down IAM policies</a:t>
            </a:r>
            <a:endParaRPr>
              <a:solidFill>
                <a:srgbClr val="24292E"/>
              </a:solidFill>
              <a:latin typeface="Consolas"/>
              <a:ea typeface="Consolas"/>
              <a:cs typeface="Consolas"/>
              <a:sym typeface="Consola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9" name="Shape 869"/>
        <p:cNvGrpSpPr/>
        <p:nvPr/>
      </p:nvGrpSpPr>
      <p:grpSpPr>
        <a:xfrm>
          <a:off x="0" y="0"/>
          <a:ext cx="0" cy="0"/>
          <a:chOff x="0" y="0"/>
          <a:chExt cx="0" cy="0"/>
        </a:xfrm>
      </p:grpSpPr>
      <p:pic>
        <p:nvPicPr>
          <p:cNvPr id="870" name="Shape 870"/>
          <p:cNvPicPr preferRelativeResize="0"/>
          <p:nvPr/>
        </p:nvPicPr>
        <p:blipFill>
          <a:blip r:embed="rId3">
            <a:alphaModFix/>
          </a:blip>
          <a:stretch>
            <a:fillRect/>
          </a:stretch>
        </p:blipFill>
        <p:spPr>
          <a:xfrm>
            <a:off x="134700" y="244250"/>
            <a:ext cx="2127276" cy="2838349"/>
          </a:xfrm>
          <a:prstGeom prst="rect">
            <a:avLst/>
          </a:prstGeom>
          <a:noFill/>
          <a:ln>
            <a:noFill/>
          </a:ln>
        </p:spPr>
      </p:pic>
      <p:sp>
        <p:nvSpPr>
          <p:cNvPr id="871" name="Shape 871"/>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What about SQS? Also, this service could possibly be built using Lambda, should we threat model that too?</a:t>
            </a:r>
            <a:endParaRPr sz="1800"/>
          </a:p>
        </p:txBody>
      </p:sp>
      <p:sp>
        <p:nvSpPr>
          <p:cNvPr id="872" name="Shape 872"/>
          <p:cNvSpPr/>
          <p:nvPr/>
        </p:nvSpPr>
        <p:spPr>
          <a:xfrm>
            <a:off x="2405125" y="1533149"/>
            <a:ext cx="4299900" cy="2087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We’re running out of time for today. You could start scheduling regular threat modeling sessions, for example after every sprint planning. If you need me to join or facilitate, I’d be more than happy to.</a:t>
            </a:r>
            <a:endParaRPr sz="1800"/>
          </a:p>
        </p:txBody>
      </p:sp>
      <p:pic>
        <p:nvPicPr>
          <p:cNvPr id="873" name="Shape 873"/>
          <p:cNvPicPr preferRelativeResize="0"/>
          <p:nvPr/>
        </p:nvPicPr>
        <p:blipFill>
          <a:blip r:embed="rId4">
            <a:alphaModFix/>
          </a:blip>
          <a:stretch>
            <a:fillRect/>
          </a:stretch>
        </p:blipFill>
        <p:spPr>
          <a:xfrm>
            <a:off x="6810127" y="2040075"/>
            <a:ext cx="2127349" cy="2836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Thanks for offering to help. I’ll speak to Rajesh who is our product owner about scheduling time to threat model.</a:t>
            </a:r>
            <a:endParaRPr sz="1800"/>
          </a:p>
        </p:txBody>
      </p:sp>
      <p:sp>
        <p:nvSpPr>
          <p:cNvPr id="879" name="Shape 879"/>
          <p:cNvSpPr/>
          <p:nvPr/>
        </p:nvSpPr>
        <p:spPr>
          <a:xfrm>
            <a:off x="2405125" y="1609350"/>
            <a:ext cx="4299900" cy="16593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That would be fantastic. Your product owner should be involved in every aspect of threat modeling as ultimately own the risks and are key to prioritising any mitigation efforts.</a:t>
            </a:r>
            <a:endParaRPr sz="1800"/>
          </a:p>
        </p:txBody>
      </p:sp>
      <p:pic>
        <p:nvPicPr>
          <p:cNvPr id="880" name="Shape 880"/>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881" name="Shape 881"/>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Shape 886"/>
          <p:cNvSpPr/>
          <p:nvPr/>
        </p:nvSpPr>
        <p:spPr>
          <a:xfrm>
            <a:off x="2422050" y="244250"/>
            <a:ext cx="4299900" cy="1041600"/>
          </a:xfrm>
          <a:prstGeom prst="wedgeRoundRectCallout">
            <a:avLst>
              <a:gd fmla="val -58714" name="adj1"/>
              <a:gd fmla="val 2793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If we found interesting threats for SQS and Lambda, could we contribute them back to the project?</a:t>
            </a:r>
            <a:endParaRPr sz="1800"/>
          </a:p>
        </p:txBody>
      </p:sp>
      <p:sp>
        <p:nvSpPr>
          <p:cNvPr id="887" name="Shape 887"/>
          <p:cNvSpPr/>
          <p:nvPr/>
        </p:nvSpPr>
        <p:spPr>
          <a:xfrm>
            <a:off x="2405125" y="1609352"/>
            <a:ext cx="4299900" cy="1475400"/>
          </a:xfrm>
          <a:prstGeom prst="wedgeRoundRectCallout">
            <a:avLst>
              <a:gd fmla="val 60964" name="adj1"/>
              <a:gd fmla="val 3451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Yes! It’s a community-driven project. The more contributions it gets, the more value it can provide to everyone.</a:t>
            </a:r>
            <a:endParaRPr sz="1800"/>
          </a:p>
        </p:txBody>
      </p:sp>
      <p:sp>
        <p:nvSpPr>
          <p:cNvPr id="888" name="Shape 888"/>
          <p:cNvSpPr/>
          <p:nvPr/>
        </p:nvSpPr>
        <p:spPr>
          <a:xfrm>
            <a:off x="2405125" y="3474100"/>
            <a:ext cx="4299900" cy="1475400"/>
          </a:xfrm>
          <a:prstGeom prst="wedgeRoundRectCallout">
            <a:avLst>
              <a:gd fmla="val -62331" name="adj1"/>
              <a:gd fmla="val -5321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I’m looking forward to our next threat modeling session. It has been great working so closely with the security team. Thank you!</a:t>
            </a:r>
            <a:endParaRPr sz="1800"/>
          </a:p>
        </p:txBody>
      </p:sp>
      <p:pic>
        <p:nvPicPr>
          <p:cNvPr id="889" name="Shape 889"/>
          <p:cNvPicPr preferRelativeResize="0"/>
          <p:nvPr/>
        </p:nvPicPr>
        <p:blipFill>
          <a:blip r:embed="rId3">
            <a:alphaModFix/>
          </a:blip>
          <a:stretch>
            <a:fillRect/>
          </a:stretch>
        </p:blipFill>
        <p:spPr>
          <a:xfrm>
            <a:off x="6810127" y="2040075"/>
            <a:ext cx="2127349" cy="2836476"/>
          </a:xfrm>
          <a:prstGeom prst="rect">
            <a:avLst/>
          </a:prstGeom>
          <a:noFill/>
          <a:ln>
            <a:noFill/>
          </a:ln>
        </p:spPr>
      </p:pic>
      <p:pic>
        <p:nvPicPr>
          <p:cNvPr id="890" name="Shape 890"/>
          <p:cNvPicPr preferRelativeResize="0"/>
          <p:nvPr/>
        </p:nvPicPr>
        <p:blipFill>
          <a:blip r:embed="rId4">
            <a:alphaModFix/>
          </a:blip>
          <a:stretch>
            <a:fillRect/>
          </a:stretch>
        </p:blipFill>
        <p:spPr>
          <a:xfrm>
            <a:off x="145225" y="244254"/>
            <a:ext cx="1977024" cy="263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Shape 192"/>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vi add.py </a:t>
            </a: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add</a:t>
            </a:r>
            <a:r>
              <a:rPr lang="en-GB" sz="1800">
                <a:solidFill>
                  <a:srgbClr val="EFEFEF"/>
                </a:solidFill>
                <a:latin typeface="Consolas"/>
                <a:ea typeface="Consolas"/>
                <a:cs typeface="Consolas"/>
                <a:sym typeface="Consolas"/>
              </a:rPr>
              <a:t>(a, b):</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return</a:t>
            </a:r>
            <a:r>
              <a:rPr lang="en-GB" sz="1800">
                <a:solidFill>
                  <a:srgbClr val="EFEFEF"/>
                </a:solidFill>
                <a:latin typeface="Consolas"/>
                <a:ea typeface="Consolas"/>
                <a:cs typeface="Consolas"/>
                <a:sym typeface="Consolas"/>
              </a:rPr>
              <a:t> a+a</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F3F3F3"/>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Shape 89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Hands-on: Group threat story</a:t>
            </a:r>
            <a:endParaRPr/>
          </a:p>
        </p:txBody>
      </p:sp>
      <p:sp>
        <p:nvSpPr>
          <p:cNvPr id="896" name="Shape 8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Simple 3 tier website</a:t>
            </a:r>
            <a:endParaRPr/>
          </a:p>
          <a:p>
            <a:pPr indent="-431800" lvl="0" marL="457200" rtl="0">
              <a:spcBef>
                <a:spcPts val="0"/>
              </a:spcBef>
              <a:spcAft>
                <a:spcPts val="0"/>
              </a:spcAft>
              <a:buSzPts val="3200"/>
              <a:buChar char="•"/>
            </a:pPr>
            <a:r>
              <a:rPr lang="en-GB"/>
              <a:t>Mobile phone privacy</a:t>
            </a:r>
            <a:endParaRPr/>
          </a:p>
          <a:p>
            <a:pPr indent="-431800" lvl="0" marL="457200" rtl="0">
              <a:spcBef>
                <a:spcPts val="0"/>
              </a:spcBef>
              <a:spcAft>
                <a:spcPts val="0"/>
              </a:spcAft>
              <a:buSzPts val="3200"/>
              <a:buChar char="•"/>
            </a:pPr>
            <a:r>
              <a:rPr lang="en-GB"/>
              <a:t>Using an online password manager</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Shape 90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3-tier website</a:t>
            </a:r>
            <a:endParaRPr/>
          </a:p>
        </p:txBody>
      </p:sp>
      <p:sp>
        <p:nvSpPr>
          <p:cNvPr id="902" name="Shape 902"/>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Shape 90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Mobile phone privacy</a:t>
            </a:r>
            <a:endParaRPr/>
          </a:p>
        </p:txBody>
      </p:sp>
      <p:sp>
        <p:nvSpPr>
          <p:cNvPr id="908" name="Shape 908"/>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Shape 91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Password manager</a:t>
            </a:r>
            <a:endParaRPr/>
          </a:p>
        </p:txBody>
      </p:sp>
      <p:sp>
        <p:nvSpPr>
          <p:cNvPr id="914" name="Shape 914"/>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Shape 919"/>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Individual threat story writing</a:t>
            </a:r>
            <a:endParaRPr/>
          </a:p>
        </p:txBody>
      </p:sp>
      <p:sp>
        <p:nvSpPr>
          <p:cNvPr id="920" name="Shape 920"/>
          <p:cNvSpPr txBox="1"/>
          <p:nvPr>
            <p:ph idx="1" type="body"/>
          </p:nvPr>
        </p:nvSpPr>
        <p:spPr>
          <a:xfrm>
            <a:off x="311700" y="1120725"/>
            <a:ext cx="8520600" cy="34164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Serverless (e.g AWS Lambda)</a:t>
            </a:r>
            <a:endParaRPr/>
          </a:p>
          <a:p>
            <a:pPr indent="-431800" lvl="0" marL="457200" rtl="0">
              <a:spcBef>
                <a:spcPts val="0"/>
              </a:spcBef>
              <a:spcAft>
                <a:spcPts val="0"/>
              </a:spcAft>
              <a:buSzPts val="3200"/>
              <a:buChar char="•"/>
            </a:pPr>
            <a:r>
              <a:rPr lang="en-GB"/>
              <a:t>Containers (e.g. AWS ECS)</a:t>
            </a:r>
            <a:endParaRPr/>
          </a:p>
          <a:p>
            <a:pPr indent="-431800" lvl="0" marL="457200">
              <a:spcBef>
                <a:spcPts val="0"/>
              </a:spcBef>
              <a:spcAft>
                <a:spcPts val="0"/>
              </a:spcAft>
              <a:buSzPts val="3200"/>
              <a:buChar char="•"/>
            </a:pPr>
            <a:r>
              <a:rPr lang="en-GB"/>
              <a:t>Non-Cloud of your choosing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sp>
        <p:nvSpPr>
          <p:cNvPr id="925" name="Shape 92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Go do awesome</a:t>
            </a:r>
            <a:endParaRPr/>
          </a:p>
        </p:txBody>
      </p:sp>
      <p:sp>
        <p:nvSpPr>
          <p:cNvPr id="926" name="Shape 926"/>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Start using BDD in your organisation </a:t>
            </a:r>
            <a:endParaRPr/>
          </a:p>
          <a:p>
            <a:pPr indent="-431800" lvl="0" marL="457200" rtl="0">
              <a:spcBef>
                <a:spcPts val="0"/>
              </a:spcBef>
              <a:spcAft>
                <a:spcPts val="0"/>
              </a:spcAft>
              <a:buSzPts val="3200"/>
              <a:buChar char="•"/>
            </a:pPr>
            <a:r>
              <a:rPr lang="en-GB"/>
              <a:t>Start threat modeling</a:t>
            </a:r>
            <a:endParaRPr/>
          </a:p>
          <a:p>
            <a:pPr indent="-431800" lvl="0" marL="457200">
              <a:spcBef>
                <a:spcPts val="0"/>
              </a:spcBef>
              <a:spcAft>
                <a:spcPts val="0"/>
              </a:spcAft>
              <a:buSzPts val="3200"/>
              <a:buChar char="•"/>
            </a:pPr>
            <a:r>
              <a:rPr lang="en-GB"/>
              <a:t>Contribute to the OWASP Cloud Security </a:t>
            </a:r>
            <a:r>
              <a:rPr lang="en-GB"/>
              <a:t>project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Shape 93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Thank You</a:t>
            </a:r>
            <a:endParaRPr/>
          </a:p>
        </p:txBody>
      </p:sp>
      <p:sp>
        <p:nvSpPr>
          <p:cNvPr id="932" name="Shape 932"/>
          <p:cNvSpPr txBox="1"/>
          <p:nvPr>
            <p:ph idx="1" type="body"/>
          </p:nvPr>
        </p:nvSpPr>
        <p:spPr>
          <a:xfrm>
            <a:off x="457200" y="1200150"/>
            <a:ext cx="8565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If you would like to get involved in the OWASP Cloud Security project:</a:t>
            </a:r>
            <a:endParaRPr sz="2400"/>
          </a:p>
          <a:p>
            <a:pPr indent="0" lvl="0" marL="0">
              <a:spcBef>
                <a:spcPts val="640"/>
              </a:spcBef>
              <a:spcAft>
                <a:spcPts val="0"/>
              </a:spcAft>
              <a:buNone/>
            </a:pPr>
            <a:r>
              <a:t/>
            </a:r>
            <a:endParaRPr sz="2400"/>
          </a:p>
          <a:p>
            <a:pPr indent="-381000" lvl="0" marL="457200" rtl="0">
              <a:spcBef>
                <a:spcPts val="640"/>
              </a:spcBef>
              <a:spcAft>
                <a:spcPts val="0"/>
              </a:spcAft>
              <a:buSzPts val="2400"/>
              <a:buChar char="•"/>
            </a:pPr>
            <a:r>
              <a:rPr lang="en-GB" sz="2400"/>
              <a:t>@OWASP_CloudSec on twitter</a:t>
            </a:r>
            <a:endParaRPr sz="2400"/>
          </a:p>
          <a:p>
            <a:pPr indent="-381000" lvl="0" marL="457200" rtl="0">
              <a:spcBef>
                <a:spcPts val="0"/>
              </a:spcBef>
              <a:spcAft>
                <a:spcPts val="0"/>
              </a:spcAft>
              <a:buSzPts val="2400"/>
              <a:buChar char="•"/>
            </a:pPr>
            <a:r>
              <a:rPr lang="en-GB" sz="2400"/>
              <a:t>#cloud-security on the OWASP Slack</a:t>
            </a:r>
            <a:endParaRPr sz="2400"/>
          </a:p>
          <a:p>
            <a:pPr indent="-381000" lvl="0" marL="457200" rtl="0">
              <a:spcBef>
                <a:spcPts val="0"/>
              </a:spcBef>
              <a:spcAft>
                <a:spcPts val="0"/>
              </a:spcAft>
              <a:buSzPts val="2400"/>
              <a:buChar char="•"/>
            </a:pPr>
            <a:r>
              <a:rPr lang="en-GB" sz="2400"/>
              <a:t>Submit a Github issue or pull request!</a:t>
            </a:r>
            <a:endParaRPr sz="2400"/>
          </a:p>
          <a:p>
            <a:pPr indent="-381000" lvl="0" marL="457200">
              <a:spcBef>
                <a:spcPts val="0"/>
              </a:spcBef>
              <a:spcAft>
                <a:spcPts val="0"/>
              </a:spcAft>
              <a:buSzPts val="2400"/>
              <a:buChar char="•"/>
            </a:pPr>
            <a:r>
              <a:rPr lang="en-GB" sz="2400"/>
              <a:t>https://owasp.org/index.php/OWASP_Cloud_Security_Project</a:t>
            </a:r>
            <a:endParaRPr sz="2400"/>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Shape 9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Thanks</a:t>
            </a:r>
            <a:endParaRPr/>
          </a:p>
        </p:txBody>
      </p:sp>
      <p:sp>
        <p:nvSpPr>
          <p:cNvPr id="938" name="Shape 938"/>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Thanks to Omer Levi Hevroni for the original workshop idea</a:t>
            </a:r>
            <a:endParaRPr sz="2400"/>
          </a:p>
          <a:p>
            <a:pPr indent="-381000" lvl="0" marL="457200" rtl="0">
              <a:spcBef>
                <a:spcPts val="0"/>
              </a:spcBef>
              <a:spcAft>
                <a:spcPts val="0"/>
              </a:spcAft>
              <a:buSzPts val="2400"/>
              <a:buChar char="•"/>
            </a:pPr>
            <a:r>
              <a:rPr lang="en-GB" sz="2400"/>
              <a:t>Thanks to Siren for reviewing slide drafts</a:t>
            </a:r>
            <a:endParaRPr sz="2400"/>
          </a:p>
          <a:p>
            <a:pPr indent="-381000" lvl="0" marL="457200" rtl="0">
              <a:spcBef>
                <a:spcPts val="0"/>
              </a:spcBef>
              <a:spcAft>
                <a:spcPts val="0"/>
              </a:spcAft>
              <a:buSzPts val="2400"/>
              <a:buChar char="•"/>
            </a:pPr>
            <a:r>
              <a:rPr lang="en-GB" sz="2400"/>
              <a:t>Thanks to everyone who has contributed to the project</a:t>
            </a:r>
            <a:endParaRPr sz="2400"/>
          </a:p>
          <a:p>
            <a:pPr indent="-381000" lvl="0" marL="457200" rtl="0">
              <a:spcBef>
                <a:spcPts val="0"/>
              </a:spcBef>
              <a:spcAft>
                <a:spcPts val="0"/>
              </a:spcAft>
              <a:buSzPts val="2400"/>
              <a:buChar char="•"/>
            </a:pPr>
            <a:r>
              <a:rPr lang="en-GB" sz="2400"/>
              <a:t>Thanks t you for participating in this workshop!</a:t>
            </a:r>
            <a:endParaRPr sz="24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Shape 94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Further reading</a:t>
            </a:r>
            <a:endParaRPr/>
          </a:p>
        </p:txBody>
      </p:sp>
      <p:sp>
        <p:nvSpPr>
          <p:cNvPr id="944" name="Shape 944"/>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u="sng">
                <a:solidFill>
                  <a:schemeClr val="hlink"/>
                </a:solidFill>
                <a:hlinkClick r:id="rId3"/>
              </a:rPr>
              <a:t>https://www.owasp.org/index.php/Application_Threat_Modeling</a:t>
            </a:r>
            <a:endParaRPr sz="2400"/>
          </a:p>
          <a:p>
            <a:pPr indent="-381000" lvl="0" marL="457200" rtl="0">
              <a:spcBef>
                <a:spcPts val="0"/>
              </a:spcBef>
              <a:spcAft>
                <a:spcPts val="0"/>
              </a:spcAft>
              <a:buSzPts val="2400"/>
              <a:buChar char="•"/>
            </a:pPr>
            <a:r>
              <a:rPr lang="en-GB" sz="2400" u="sng">
                <a:solidFill>
                  <a:schemeClr val="hlink"/>
                </a:solidFill>
                <a:hlinkClick r:id="rId4"/>
              </a:rPr>
              <a:t>https://www.owasp.org/index.php/OWASP_Threat_Model_Project</a:t>
            </a:r>
            <a:endParaRPr sz="2400"/>
          </a:p>
          <a:p>
            <a:pPr indent="-381000" lvl="0" marL="457200" rtl="0">
              <a:spcBef>
                <a:spcPts val="0"/>
              </a:spcBef>
              <a:spcAft>
                <a:spcPts val="0"/>
              </a:spcAft>
              <a:buSzPts val="2400"/>
              <a:buChar char="•"/>
            </a:pPr>
            <a:r>
              <a:rPr lang="en-GB" sz="2400" u="sng">
                <a:solidFill>
                  <a:schemeClr val="hlink"/>
                </a:solidFill>
                <a:hlinkClick r:id="rId5"/>
              </a:rPr>
              <a:t>https://automationpanda.com/bdd/</a:t>
            </a:r>
            <a:endParaRPr sz="2400"/>
          </a:p>
          <a:p>
            <a:pPr indent="-381000" lvl="0" marL="457200" rtl="0">
              <a:spcBef>
                <a:spcPts val="0"/>
              </a:spcBef>
              <a:spcAft>
                <a:spcPts val="0"/>
              </a:spcAft>
              <a:buSzPts val="2400"/>
              <a:buChar char="•"/>
            </a:pPr>
            <a:r>
              <a:rPr lang="en-GB" sz="2400" u="sng">
                <a:solidFill>
                  <a:schemeClr val="hlink"/>
                </a:solidFill>
                <a:hlinkClick r:id="rId6"/>
              </a:rPr>
              <a:t>https://www.continuumsecurity.net/bdd-security/</a:t>
            </a:r>
            <a:endParaRPr sz="2400"/>
          </a:p>
          <a:p>
            <a:pPr indent="-381000" lvl="0" marL="457200" rtl="0">
              <a:spcBef>
                <a:spcPts val="0"/>
              </a:spcBef>
              <a:spcAft>
                <a:spcPts val="0"/>
              </a:spcAft>
              <a:buSzPts val="2400"/>
              <a:buChar char="•"/>
            </a:pPr>
            <a:r>
              <a:rPr lang="en-GB" sz="2400" u="sng">
                <a:solidFill>
                  <a:schemeClr val="hlink"/>
                </a:solidFill>
                <a:hlinkClick r:id="rId7"/>
              </a:rPr>
              <a:t>http://gauntlt.org/</a:t>
            </a:r>
            <a:endParaRPr sz="2400"/>
          </a:p>
          <a:p>
            <a:pPr indent="0" lvl="0" marL="0" rtl="0">
              <a:spcBef>
                <a:spcPts val="640"/>
              </a:spcBef>
              <a:spcAft>
                <a:spcPts val="0"/>
              </a:spcAft>
              <a:buNone/>
            </a:pPr>
            <a:r>
              <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vi test_add.py </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unittest</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from</a:t>
            </a:r>
            <a:r>
              <a:rPr lang="en-GB" sz="1800">
                <a:solidFill>
                  <a:srgbClr val="EFEFEF"/>
                </a:solidFill>
                <a:latin typeface="Consolas"/>
                <a:ea typeface="Consolas"/>
                <a:cs typeface="Consolas"/>
                <a:sym typeface="Consolas"/>
              </a:rPr>
              <a:t> add </a:t>
            </a: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a:t>
            </a:r>
            <a:br>
              <a:rPr lang="en-GB" sz="1800">
                <a:solidFill>
                  <a:srgbClr val="EFEFEF"/>
                </a:solidFill>
                <a:latin typeface="Consolas"/>
                <a:ea typeface="Consolas"/>
                <a:cs typeface="Consolas"/>
                <a:sym typeface="Consolas"/>
              </a:rPr>
            </a:b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class</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TestAdd</a:t>
            </a:r>
            <a:r>
              <a:rPr lang="en-GB" sz="1800">
                <a:solidFill>
                  <a:srgbClr val="EFEFEF"/>
                </a:solidFill>
                <a:latin typeface="Consolas"/>
                <a:ea typeface="Consolas"/>
                <a:cs typeface="Consolas"/>
                <a:sym typeface="Consolas"/>
              </a:rPr>
              <a:t>(unittest.TestCase):</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test_add</a:t>
            </a:r>
            <a:r>
              <a:rPr lang="en-GB" sz="1800">
                <a:solidFill>
                  <a:srgbClr val="EFEFEF"/>
                </a:solidFill>
                <a:latin typeface="Consolas"/>
                <a:ea typeface="Consolas"/>
                <a:cs typeface="Consolas"/>
                <a:sym typeface="Consolas"/>
              </a:rPr>
              <a:t>(self):</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10</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EFEFEF"/>
                </a:solidFill>
                <a:latin typeface="Consolas"/>
                <a:ea typeface="Consolas"/>
                <a:cs typeface="Consolas"/>
                <a:sym typeface="Consolas"/>
              </a:rPr>
              <a:t>$ python3 -m unittest test_add.py </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Ran 1 test in 0.000s</a:t>
            </a:r>
            <a:br>
              <a:rPr lang="en-GB" sz="1800">
                <a:solidFill>
                  <a:srgbClr val="EFEFEF"/>
                </a:solidFill>
                <a:latin typeface="Consolas"/>
                <a:ea typeface="Consolas"/>
                <a:cs typeface="Consolas"/>
                <a:sym typeface="Consolas"/>
              </a:rPr>
            </a:b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OK</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
        <p:nvSpPr>
          <p:cNvPr id="203" name="Shape 203"/>
          <p:cNvSpPr txBox="1"/>
          <p:nvPr/>
        </p:nvSpPr>
        <p:spPr>
          <a:xfrm rot="-1550562">
            <a:off x="3017518" y="2449274"/>
            <a:ext cx="3863025" cy="699990"/>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GB" sz="3600">
                <a:solidFill>
                  <a:srgbClr val="F3F3F3"/>
                </a:solidFill>
                <a:latin typeface="Caveat"/>
                <a:ea typeface="Caveat"/>
                <a:cs typeface="Caveat"/>
                <a:sym typeface="Caveat"/>
              </a:rPr>
              <a:t>Not a very good test</a:t>
            </a:r>
            <a:endParaRPr b="1" sz="3600">
              <a:solidFill>
                <a:srgbClr val="F3F3F3"/>
              </a:solidFill>
              <a:latin typeface="Caveat"/>
              <a:ea typeface="Caveat"/>
              <a:cs typeface="Caveat"/>
              <a:sym typeface="Cave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vi test_add.py </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unittest</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from</a:t>
            </a:r>
            <a:r>
              <a:rPr lang="en-GB" sz="1800">
                <a:solidFill>
                  <a:srgbClr val="EFEFEF"/>
                </a:solidFill>
                <a:latin typeface="Consolas"/>
                <a:ea typeface="Consolas"/>
                <a:cs typeface="Consolas"/>
                <a:sym typeface="Consolas"/>
              </a:rPr>
              <a:t> add </a:t>
            </a: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a:t>
            </a:r>
            <a:br>
              <a:rPr lang="en-GB" sz="1800">
                <a:solidFill>
                  <a:srgbClr val="EFEFEF"/>
                </a:solidFill>
                <a:latin typeface="Consolas"/>
                <a:ea typeface="Consolas"/>
                <a:cs typeface="Consolas"/>
                <a:sym typeface="Consolas"/>
              </a:rPr>
            </a:b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class</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TestAdd</a:t>
            </a:r>
            <a:r>
              <a:rPr lang="en-GB" sz="1800">
                <a:solidFill>
                  <a:srgbClr val="EFEFEF"/>
                </a:solidFill>
                <a:latin typeface="Consolas"/>
                <a:ea typeface="Consolas"/>
                <a:cs typeface="Consolas"/>
                <a:sym typeface="Consolas"/>
              </a:rPr>
              <a:t>(unittest.TestCase):</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test_add</a:t>
            </a:r>
            <a:r>
              <a:rPr lang="en-GB" sz="1800">
                <a:solidFill>
                  <a:srgbClr val="EFEFEF"/>
                </a:solidFill>
                <a:latin typeface="Consolas"/>
                <a:ea typeface="Consolas"/>
                <a:cs typeface="Consolas"/>
                <a:sym typeface="Consolas"/>
              </a:rPr>
              <a:t>(self):</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10</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8</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3</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a:solidFill>
                <a:schemeClr val="dk1"/>
              </a:solidFill>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EFEFEF"/>
                </a:solidFill>
                <a:latin typeface="Consolas"/>
                <a:ea typeface="Consolas"/>
                <a:cs typeface="Consolas"/>
                <a:sym typeface="Consolas"/>
              </a:rPr>
              <a:t>$ python3 -m unittest test_add.py </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F</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FAIL: test_add (test_add.TestAdd)</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Traceback (most recent call last):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File "/home/zeroxten/Downloads/src/ocs_workshop/tests/test3/test_add.py", line 7, in test_add</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assert 8 == add(3, 5)</a:t>
            </a:r>
            <a:endParaRPr sz="2400">
              <a:solidFill>
                <a:srgbClr val="EFEFEF"/>
              </a:solidFill>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vi add.py </a:t>
            </a: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add</a:t>
            </a:r>
            <a:r>
              <a:rPr lang="en-GB" sz="1800">
                <a:solidFill>
                  <a:srgbClr val="EFEFEF"/>
                </a:solidFill>
                <a:latin typeface="Consolas"/>
                <a:ea typeface="Consolas"/>
                <a:cs typeface="Consolas"/>
                <a:sym typeface="Consolas"/>
              </a:rPr>
              <a:t>(a, b):</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return</a:t>
            </a:r>
            <a:r>
              <a:rPr lang="en-GB" sz="1800">
                <a:solidFill>
                  <a:srgbClr val="EFEFEF"/>
                </a:solidFill>
                <a:latin typeface="Consolas"/>
                <a:ea typeface="Consolas"/>
                <a:cs typeface="Consolas"/>
                <a:sym typeface="Consolas"/>
              </a:rPr>
              <a:t> a+b</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vi test_add.py </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unittest</a:t>
            </a:r>
            <a:br>
              <a:rPr lang="en-GB" sz="1800">
                <a:solidFill>
                  <a:srgbClr val="EFEFEF"/>
                </a:solidFill>
                <a:latin typeface="Consolas"/>
                <a:ea typeface="Consolas"/>
                <a:cs typeface="Consolas"/>
                <a:sym typeface="Consolas"/>
              </a:rPr>
            </a:br>
            <a:r>
              <a:rPr lang="en-GB" sz="1800">
                <a:solidFill>
                  <a:srgbClr val="4A86E8"/>
                </a:solidFill>
                <a:latin typeface="Consolas"/>
                <a:ea typeface="Consolas"/>
                <a:cs typeface="Consolas"/>
                <a:sym typeface="Consolas"/>
              </a:rPr>
              <a:t>from</a:t>
            </a:r>
            <a:r>
              <a:rPr lang="en-GB" sz="1800">
                <a:solidFill>
                  <a:srgbClr val="EFEFEF"/>
                </a:solidFill>
                <a:latin typeface="Consolas"/>
                <a:ea typeface="Consolas"/>
                <a:cs typeface="Consolas"/>
                <a:sym typeface="Consolas"/>
              </a:rPr>
              <a:t> add </a:t>
            </a:r>
            <a:r>
              <a:rPr lang="en-GB" sz="1800">
                <a:solidFill>
                  <a:srgbClr val="4A86E8"/>
                </a:solidFill>
                <a:latin typeface="Consolas"/>
                <a:ea typeface="Consolas"/>
                <a:cs typeface="Consolas"/>
                <a:sym typeface="Consolas"/>
              </a:rPr>
              <a:t>import</a:t>
            </a:r>
            <a:r>
              <a:rPr lang="en-GB" sz="1800">
                <a:solidFill>
                  <a:srgbClr val="EFEFEF"/>
                </a:solidFill>
                <a:latin typeface="Consolas"/>
                <a:ea typeface="Consolas"/>
                <a:cs typeface="Consolas"/>
                <a:sym typeface="Consolas"/>
              </a:rPr>
              <a:t> *</a:t>
            </a:r>
            <a:br>
              <a:rPr lang="en-GB" sz="1800">
                <a:solidFill>
                  <a:srgbClr val="EFEFEF"/>
                </a:solidFill>
                <a:latin typeface="Consolas"/>
                <a:ea typeface="Consolas"/>
                <a:cs typeface="Consolas"/>
                <a:sym typeface="Consolas"/>
              </a:rPr>
            </a:br>
            <a:br>
              <a:rPr lang="en-GB" sz="1800">
                <a:solidFill>
                  <a:srgbClr val="EFEFEF"/>
                </a:solidFill>
                <a:latin typeface="Consolas"/>
                <a:ea typeface="Consolas"/>
                <a:cs typeface="Consolas"/>
                <a:sym typeface="Consolas"/>
              </a:rPr>
            </a:br>
            <a:r>
              <a:rPr lang="en-GB" sz="1800">
                <a:solidFill>
                  <a:srgbClr val="FFE599"/>
                </a:solidFill>
                <a:latin typeface="Consolas"/>
                <a:ea typeface="Consolas"/>
                <a:cs typeface="Consolas"/>
                <a:sym typeface="Consolas"/>
              </a:rPr>
              <a:t>class</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TestAdd</a:t>
            </a:r>
            <a:r>
              <a:rPr lang="en-GB" sz="1800">
                <a:solidFill>
                  <a:srgbClr val="EFEFEF"/>
                </a:solidFill>
                <a:latin typeface="Consolas"/>
                <a:ea typeface="Consolas"/>
                <a:cs typeface="Consolas"/>
                <a:sym typeface="Consolas"/>
              </a:rPr>
              <a:t>(unittest.TestCase):</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def</a:t>
            </a:r>
            <a:r>
              <a:rPr lang="en-GB" sz="1800">
                <a:solidFill>
                  <a:srgbClr val="EFEFEF"/>
                </a:solidFill>
                <a:latin typeface="Consolas"/>
                <a:ea typeface="Consolas"/>
                <a:cs typeface="Consolas"/>
                <a:sym typeface="Consolas"/>
              </a:rPr>
              <a:t> </a:t>
            </a:r>
            <a:r>
              <a:rPr lang="en-GB" sz="1800">
                <a:solidFill>
                  <a:schemeClr val="accent3"/>
                </a:solidFill>
                <a:latin typeface="Consolas"/>
                <a:ea typeface="Consolas"/>
                <a:cs typeface="Consolas"/>
                <a:sym typeface="Consolas"/>
              </a:rPr>
              <a:t>test_add</a:t>
            </a:r>
            <a:r>
              <a:rPr lang="en-GB" sz="1800">
                <a:solidFill>
                  <a:srgbClr val="EFEFEF"/>
                </a:solidFill>
                <a:latin typeface="Consolas"/>
                <a:ea typeface="Consolas"/>
                <a:cs typeface="Consolas"/>
                <a:sym typeface="Consolas"/>
              </a:rPr>
              <a:t>(self):</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10</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8</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3</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0</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0</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0</a:t>
            </a: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        </a:t>
            </a:r>
            <a:r>
              <a:rPr lang="en-GB" sz="1800">
                <a:solidFill>
                  <a:srgbClr val="FFE599"/>
                </a:solidFill>
                <a:latin typeface="Consolas"/>
                <a:ea typeface="Consolas"/>
                <a:cs typeface="Consolas"/>
                <a:sym typeface="Consolas"/>
              </a:rPr>
              <a:t>assert</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10</a:t>
            </a:r>
            <a:r>
              <a:rPr lang="en-GB" sz="1800">
                <a:solidFill>
                  <a:srgbClr val="EFEFEF"/>
                </a:solidFill>
                <a:latin typeface="Consolas"/>
                <a:ea typeface="Consolas"/>
                <a:cs typeface="Consolas"/>
                <a:sym typeface="Consolas"/>
              </a:rPr>
              <a:t> == add(</a:t>
            </a:r>
            <a:r>
              <a:rPr lang="en-GB" sz="1800">
                <a:solidFill>
                  <a:srgbClr val="FF00FF"/>
                </a:solidFill>
                <a:latin typeface="Consolas"/>
                <a:ea typeface="Consolas"/>
                <a:cs typeface="Consolas"/>
                <a:sym typeface="Consolas"/>
              </a:rPr>
              <a:t>15</a:t>
            </a:r>
            <a:r>
              <a:rPr lang="en-GB" sz="1800">
                <a:solidFill>
                  <a:srgbClr val="EFEFEF"/>
                </a:solidFill>
                <a:latin typeface="Consolas"/>
                <a:ea typeface="Consolas"/>
                <a:cs typeface="Consolas"/>
                <a:sym typeface="Consolas"/>
              </a:rPr>
              <a:t>, </a:t>
            </a:r>
            <a:r>
              <a:rPr lang="en-GB" sz="1800">
                <a:solidFill>
                  <a:srgbClr val="FF00FF"/>
                </a:solidFill>
                <a:latin typeface="Consolas"/>
                <a:ea typeface="Consolas"/>
                <a:cs typeface="Consolas"/>
                <a:sym typeface="Consolas"/>
              </a:rPr>
              <a:t>-5</a:t>
            </a:r>
            <a:r>
              <a:rPr lang="en-GB" sz="1800">
                <a:solidFill>
                  <a:srgbClr val="EFEFEF"/>
                </a:solidFill>
                <a:latin typeface="Consolas"/>
                <a:ea typeface="Consolas"/>
                <a:cs typeface="Consolas"/>
                <a:sym typeface="Consolas"/>
              </a:rPr>
              <a:t>)</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nvSpPr>
        <p:spPr>
          <a:xfrm>
            <a:off x="914400" y="727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EFEFEF"/>
                </a:solidFill>
                <a:latin typeface="Consolas"/>
                <a:ea typeface="Consolas"/>
                <a:cs typeface="Consolas"/>
                <a:sym typeface="Consolas"/>
              </a:rPr>
              <a:t>$ python3 -m unittest test_add.py </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a:t>
            </a: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Ran 1 test in 0.000s</a:t>
            </a:r>
            <a:br>
              <a:rPr lang="en-GB" sz="1800">
                <a:solidFill>
                  <a:srgbClr val="EFEFEF"/>
                </a:solidFill>
                <a:latin typeface="Consolas"/>
                <a:ea typeface="Consolas"/>
                <a:cs typeface="Consolas"/>
                <a:sym typeface="Consolas"/>
              </a:rPr>
            </a:br>
            <a:br>
              <a:rPr lang="en-GB" sz="1800">
                <a:solidFill>
                  <a:srgbClr val="EFEFEF"/>
                </a:solidFill>
                <a:latin typeface="Consolas"/>
                <a:ea typeface="Consolas"/>
                <a:cs typeface="Consolas"/>
                <a:sym typeface="Consolas"/>
              </a:rPr>
            </a:br>
            <a:r>
              <a:rPr lang="en-GB" sz="1800">
                <a:solidFill>
                  <a:srgbClr val="EFEFEF"/>
                </a:solidFill>
                <a:latin typeface="Consolas"/>
                <a:ea typeface="Consolas"/>
                <a:cs typeface="Consolas"/>
                <a:sym typeface="Consolas"/>
              </a:rPr>
              <a:t>OK</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a:p>
            <a:pPr indent="0" lvl="0" marL="0" rtl="0">
              <a:spcBef>
                <a:spcPts val="0"/>
              </a:spcBef>
              <a:spcAft>
                <a:spcPts val="0"/>
              </a:spcAft>
              <a:buNone/>
            </a:pPr>
            <a:r>
              <a:t/>
            </a:r>
            <a:endParaRPr sz="1800">
              <a:solidFill>
                <a:srgbClr val="EFEFEF"/>
              </a:solidFill>
              <a:latin typeface="Consolas"/>
              <a:ea typeface="Consolas"/>
              <a:cs typeface="Consolas"/>
              <a:sym typeface="Consolas"/>
            </a:endParaRPr>
          </a:p>
        </p:txBody>
      </p:sp>
      <p:sp>
        <p:nvSpPr>
          <p:cNvPr id="229" name="Shape 229"/>
          <p:cNvSpPr txBox="1"/>
          <p:nvPr/>
        </p:nvSpPr>
        <p:spPr>
          <a:xfrm>
            <a:off x="1687929" y="2470050"/>
            <a:ext cx="1139100" cy="699900"/>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GB" sz="3600">
                <a:solidFill>
                  <a:srgbClr val="F3F3F3"/>
                </a:solidFill>
                <a:latin typeface="Caveat"/>
                <a:ea typeface="Caveat"/>
                <a:cs typeface="Caveat"/>
                <a:sym typeface="Caveat"/>
              </a:rPr>
              <a:t>Yay!</a:t>
            </a:r>
            <a:endParaRPr b="1" sz="3600">
              <a:solidFill>
                <a:srgbClr val="F3F3F3"/>
              </a:solidFill>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Agenda</a:t>
            </a:r>
            <a:endParaRPr/>
          </a:p>
        </p:txBody>
      </p:sp>
      <p:sp>
        <p:nvSpPr>
          <p:cNvPr id="136" name="Shape 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Workshop i</a:t>
            </a:r>
            <a:r>
              <a:rPr lang="en-GB" sz="2400"/>
              <a:t>ntroduction - 5 mins</a:t>
            </a:r>
            <a:endParaRPr sz="2400"/>
          </a:p>
          <a:p>
            <a:pPr indent="-381000" lvl="0" marL="457200" rtl="0">
              <a:spcBef>
                <a:spcPts val="0"/>
              </a:spcBef>
              <a:spcAft>
                <a:spcPts val="0"/>
              </a:spcAft>
              <a:buSzPts val="2400"/>
              <a:buChar char="•"/>
            </a:pPr>
            <a:r>
              <a:rPr lang="en-GB" sz="2400"/>
              <a:t>Introduction to Behaviour Driven Development  - 10 mins</a:t>
            </a:r>
            <a:endParaRPr sz="2400"/>
          </a:p>
          <a:p>
            <a:pPr indent="-381000" lvl="0" marL="457200" rtl="0">
              <a:spcBef>
                <a:spcPts val="0"/>
              </a:spcBef>
              <a:spcAft>
                <a:spcPts val="0"/>
              </a:spcAft>
              <a:buSzPts val="2400"/>
              <a:buChar char="•"/>
            </a:pPr>
            <a:r>
              <a:rPr lang="en-GB" sz="2400"/>
              <a:t>Group story writing and discussion - 20 mins</a:t>
            </a:r>
            <a:endParaRPr sz="2400"/>
          </a:p>
          <a:p>
            <a:pPr indent="-381000" lvl="0" marL="457200" rtl="0">
              <a:spcBef>
                <a:spcPts val="0"/>
              </a:spcBef>
              <a:spcAft>
                <a:spcPts val="0"/>
              </a:spcAft>
              <a:buSzPts val="2400"/>
              <a:buChar char="•"/>
            </a:pPr>
            <a:r>
              <a:rPr lang="en-GB" sz="2400"/>
              <a:t>Introduction to threat modeling - 10 mins</a:t>
            </a:r>
            <a:endParaRPr sz="2400"/>
          </a:p>
          <a:p>
            <a:pPr indent="-381000" lvl="0" marL="457200" rtl="0">
              <a:spcBef>
                <a:spcPts val="0"/>
              </a:spcBef>
              <a:spcAft>
                <a:spcPts val="0"/>
              </a:spcAft>
              <a:buSzPts val="2400"/>
              <a:buChar char="•"/>
            </a:pPr>
            <a:r>
              <a:rPr lang="en-GB" sz="2400"/>
              <a:t>Group threat modeling and discussion - 20 mins</a:t>
            </a:r>
            <a:endParaRPr sz="2400"/>
          </a:p>
          <a:p>
            <a:pPr indent="-381000" lvl="0" marL="457200" rtl="0">
              <a:spcBef>
                <a:spcPts val="0"/>
              </a:spcBef>
              <a:spcAft>
                <a:spcPts val="0"/>
              </a:spcAft>
              <a:buSzPts val="2400"/>
              <a:buChar char="•"/>
            </a:pPr>
            <a:r>
              <a:rPr lang="en-GB" sz="2400"/>
              <a:t>Using BDD for security - 10 mins</a:t>
            </a:r>
            <a:endParaRPr sz="2400"/>
          </a:p>
          <a:p>
            <a:pPr indent="-381000" lvl="0" marL="457200" rtl="0">
              <a:spcBef>
                <a:spcPts val="0"/>
              </a:spcBef>
              <a:spcAft>
                <a:spcPts val="0"/>
              </a:spcAft>
              <a:buSzPts val="2400"/>
              <a:buChar char="•"/>
            </a:pPr>
            <a:r>
              <a:rPr lang="en-GB" sz="2400"/>
              <a:t>Group threat story writing and discussion - 20 mins</a:t>
            </a:r>
            <a:endParaRPr sz="2400"/>
          </a:p>
          <a:p>
            <a:pPr indent="-381000" lvl="0" marL="457200" rtl="0">
              <a:spcBef>
                <a:spcPts val="0"/>
              </a:spcBef>
              <a:spcAft>
                <a:spcPts val="0"/>
              </a:spcAft>
              <a:buSzPts val="2400"/>
              <a:buChar char="•"/>
            </a:pPr>
            <a:r>
              <a:rPr lang="en-GB" sz="2400"/>
              <a:t>Individual threat story writing - 20 mins</a:t>
            </a:r>
            <a:endParaRPr sz="2400"/>
          </a:p>
          <a:p>
            <a:pPr indent="-381000" lvl="0" marL="457200" rtl="0">
              <a:spcBef>
                <a:spcPts val="0"/>
              </a:spcBef>
              <a:spcAft>
                <a:spcPts val="0"/>
              </a:spcAft>
              <a:buSzPts val="2400"/>
              <a:buChar char="•"/>
            </a:pPr>
            <a:r>
              <a:rPr lang="en-GB" sz="2400"/>
              <a:t>Final remarks - 5 mins</a:t>
            </a:r>
            <a:endParaRPr sz="2400"/>
          </a:p>
          <a:p>
            <a:pPr indent="0" lvl="0" marL="0" rtl="0">
              <a:spcBef>
                <a:spcPts val="64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795338" y="180975"/>
            <a:ext cx="7553325" cy="4324350"/>
          </a:xfrm>
          <a:prstGeom prst="rect">
            <a:avLst/>
          </a:prstGeom>
          <a:noFill/>
          <a:ln>
            <a:noFill/>
          </a:ln>
          <a:effectLst>
            <a:outerShdw blurRad="314325" rotWithShape="0" algn="bl" dir="4560000" dist="95250">
              <a:srgbClr val="000000">
                <a:alpha val="89000"/>
              </a:srgbClr>
            </a:outerShdw>
          </a:effectLst>
        </p:spPr>
      </p:pic>
      <p:sp>
        <p:nvSpPr>
          <p:cNvPr id="235" name="Shape 235"/>
          <p:cNvSpPr txBox="1"/>
          <p:nvPr/>
        </p:nvSpPr>
        <p:spPr>
          <a:xfrm rot="-1550562">
            <a:off x="-40607" y="699799"/>
            <a:ext cx="3863025" cy="699990"/>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b="1" lang="en-GB" sz="3600">
                <a:solidFill>
                  <a:srgbClr val="F3F3F3"/>
                </a:solidFill>
                <a:latin typeface="Caveat"/>
                <a:ea typeface="Caveat"/>
                <a:cs typeface="Caveat"/>
                <a:sym typeface="Caveat"/>
              </a:rPr>
              <a:t>Real world test example</a:t>
            </a:r>
            <a:endParaRPr b="1" sz="3600">
              <a:solidFill>
                <a:srgbClr val="F3F3F3"/>
              </a:solidFill>
              <a:latin typeface="Caveat"/>
              <a:ea typeface="Caveat"/>
              <a:cs typeface="Caveat"/>
              <a:sym typeface="Caveat"/>
            </a:endParaRPr>
          </a:p>
        </p:txBody>
      </p:sp>
      <p:sp>
        <p:nvSpPr>
          <p:cNvPr id="236" name="Shape 236"/>
          <p:cNvSpPr txBox="1"/>
          <p:nvPr/>
        </p:nvSpPr>
        <p:spPr>
          <a:xfrm>
            <a:off x="-34650" y="4733925"/>
            <a:ext cx="8713800" cy="37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100">
                <a:solidFill>
                  <a:schemeClr val="dk1"/>
                </a:solidFill>
              </a:rPr>
              <a:t>https://dxr.mozilla.org/mozilla-central/source/browser/components/tests/browser/browser_default_bookmark_toolbar_visibility.js</a:t>
            </a:r>
            <a:endParaRPr sz="1100">
              <a:solidFill>
                <a:schemeClr val="dk1"/>
              </a:solidFill>
            </a:endParaRPr>
          </a:p>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Test Driven Development</a:t>
            </a:r>
            <a:endParaRPr/>
          </a:p>
        </p:txBody>
      </p:sp>
      <p:sp>
        <p:nvSpPr>
          <p:cNvPr id="242" name="Shape 242"/>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2400"/>
              <a:t>Turn testing into a development methodology.</a:t>
            </a:r>
            <a:endParaRPr sz="2400"/>
          </a:p>
          <a:p>
            <a:pPr indent="0" lvl="0" marL="0" rtl="0">
              <a:spcBef>
                <a:spcPts val="0"/>
              </a:spcBef>
              <a:spcAft>
                <a:spcPts val="0"/>
              </a:spcAft>
              <a:buClr>
                <a:schemeClr val="dk1"/>
              </a:buClr>
              <a:buSzPts val="1100"/>
              <a:buFont typeface="Arial"/>
              <a:buNone/>
            </a:pPr>
            <a:r>
              <a:t/>
            </a:r>
            <a:endParaRPr sz="2400"/>
          </a:p>
          <a:p>
            <a:pPr indent="-381000" lvl="0" marL="457200" rtl="0">
              <a:spcBef>
                <a:spcPts val="0"/>
              </a:spcBef>
              <a:spcAft>
                <a:spcPts val="0"/>
              </a:spcAft>
              <a:buSzPts val="2400"/>
              <a:buAutoNum type="arabicPeriod"/>
            </a:pPr>
            <a:r>
              <a:rPr lang="en-GB" sz="2400"/>
              <a:t>Write the tests first</a:t>
            </a:r>
            <a:endParaRPr sz="2400"/>
          </a:p>
          <a:p>
            <a:pPr indent="-381000" lvl="0" marL="457200" rtl="0">
              <a:spcBef>
                <a:spcPts val="0"/>
              </a:spcBef>
              <a:spcAft>
                <a:spcPts val="0"/>
              </a:spcAft>
              <a:buSzPts val="2400"/>
              <a:buAutoNum type="arabicPeriod"/>
            </a:pPr>
            <a:r>
              <a:rPr lang="en-GB" sz="2400"/>
              <a:t>Write the code needed to make the tests pass</a:t>
            </a:r>
            <a:endParaRPr sz="2400"/>
          </a:p>
          <a:p>
            <a:pPr indent="-381000" lvl="0" marL="457200" rtl="0">
              <a:spcBef>
                <a:spcPts val="0"/>
              </a:spcBef>
              <a:spcAft>
                <a:spcPts val="0"/>
              </a:spcAft>
              <a:buSzPts val="2400"/>
              <a:buAutoNum type="arabicPeriod"/>
            </a:pPr>
            <a:r>
              <a:rPr lang="en-GB" sz="2400"/>
              <a:t>Repeat</a:t>
            </a:r>
            <a:endParaRPr sz="2400"/>
          </a:p>
          <a:p>
            <a:pPr indent="0" lvl="0" marL="0" rtl="0">
              <a:spcBef>
                <a:spcPts val="0"/>
              </a:spcBef>
              <a:spcAft>
                <a:spcPts val="0"/>
              </a:spcAft>
              <a:buClr>
                <a:schemeClr val="dk1"/>
              </a:buClr>
              <a:buSzPts val="1100"/>
              <a:buFont typeface="Arial"/>
              <a:buNone/>
            </a:pPr>
            <a:r>
              <a:t/>
            </a:r>
            <a:endParaRPr sz="2400"/>
          </a:p>
          <a:p>
            <a:pPr indent="0" lvl="0" marL="0" rtl="0">
              <a:spcBef>
                <a:spcPts val="0"/>
              </a:spcBef>
              <a:spcAft>
                <a:spcPts val="0"/>
              </a:spcAft>
              <a:buClr>
                <a:schemeClr val="dk1"/>
              </a:buClr>
              <a:buSzPts val="1100"/>
              <a:buFont typeface="Arial"/>
              <a:buNone/>
            </a:pPr>
            <a:r>
              <a:rPr lang="en-GB" sz="2400"/>
              <a:t>Tests capture the requirements - ensures it works as intended.</a:t>
            </a:r>
            <a:endParaRPr sz="2400"/>
          </a:p>
          <a:p>
            <a:pPr indent="0" lvl="0" marL="0" rtl="0">
              <a:spcBef>
                <a:spcPts val="0"/>
              </a:spcBef>
              <a:spcAft>
                <a:spcPts val="0"/>
              </a:spcAft>
              <a:buClr>
                <a:schemeClr val="dk1"/>
              </a:buClr>
              <a:buSzPts val="1100"/>
              <a:buFont typeface="Arial"/>
              <a:buNone/>
            </a:pPr>
            <a:r>
              <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sz="2400"/>
              <a:t>Test code might need comments to describe the requirements and test. They’re basically written by developers for developers. </a:t>
            </a:r>
            <a:endParaRPr sz="2400"/>
          </a:p>
          <a:p>
            <a:pPr indent="0" lvl="0" marL="0" rtl="0">
              <a:spcBef>
                <a:spcPts val="0"/>
              </a:spcBef>
              <a:spcAft>
                <a:spcPts val="0"/>
              </a:spcAft>
              <a:buClr>
                <a:schemeClr val="dk1"/>
              </a:buClr>
              <a:buSzPts val="1100"/>
              <a:buFont typeface="Arial"/>
              <a:buNone/>
            </a:pPr>
            <a:r>
              <a:t/>
            </a:r>
            <a:endParaRPr sz="2400"/>
          </a:p>
          <a:p>
            <a:pPr indent="0" lvl="0" marL="0" rtl="0">
              <a:spcBef>
                <a:spcPts val="0"/>
              </a:spcBef>
              <a:spcAft>
                <a:spcPts val="0"/>
              </a:spcAft>
              <a:buClr>
                <a:schemeClr val="dk1"/>
              </a:buClr>
              <a:buSzPts val="1100"/>
              <a:buFont typeface="Arial"/>
              <a:buNone/>
            </a:pPr>
            <a:r>
              <a:rPr lang="en-GB" sz="2400"/>
              <a:t>What if you need to collaborate or communicate the requirements with others?</a:t>
            </a:r>
            <a:endParaRPr sz="2400"/>
          </a:p>
          <a:p>
            <a:pPr indent="0" lvl="0" marL="0" rtl="0">
              <a:spcBef>
                <a:spcPts val="0"/>
              </a:spcBef>
              <a:spcAft>
                <a:spcPts val="0"/>
              </a:spcAft>
              <a:buClr>
                <a:schemeClr val="dk1"/>
              </a:buClr>
              <a:buSzPts val="1100"/>
              <a:buFont typeface="Arial"/>
              <a:buNone/>
            </a:pPr>
            <a:r>
              <a:t/>
            </a:r>
            <a:endParaRPr sz="2400"/>
          </a:p>
          <a:p>
            <a:pPr indent="0" lvl="0" marL="0" rtl="0">
              <a:spcBef>
                <a:spcPts val="0"/>
              </a:spcBef>
              <a:spcAft>
                <a:spcPts val="0"/>
              </a:spcAft>
              <a:buNone/>
            </a:pPr>
            <a:r>
              <a:rPr lang="en-GB" sz="2400"/>
              <a:t>Managers; Product owners; Designers; QA; Security; pretty much anyone not familiar with the codebase or programming languages...</a:t>
            </a:r>
            <a:endParaRPr b="1" sz="2400"/>
          </a:p>
        </p:txBody>
      </p:sp>
      <p:sp>
        <p:nvSpPr>
          <p:cNvPr id="248" name="Shape 2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An opportunity beyond TDD?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pic>
        <p:nvPicPr>
          <p:cNvPr id="253" name="Shape 253"/>
          <p:cNvPicPr preferRelativeResize="0"/>
          <p:nvPr/>
        </p:nvPicPr>
        <p:blipFill>
          <a:blip r:embed="rId3">
            <a:alphaModFix/>
          </a:blip>
          <a:stretch>
            <a:fillRect/>
          </a:stretch>
        </p:blipFill>
        <p:spPr>
          <a:xfrm>
            <a:off x="1742625" y="449713"/>
            <a:ext cx="5658750" cy="4244075"/>
          </a:xfrm>
          <a:prstGeom prst="rect">
            <a:avLst/>
          </a:prstGeom>
          <a:noFill/>
          <a:ln>
            <a:noFill/>
          </a:ln>
          <a:effectLst>
            <a:outerShdw blurRad="342900" rotWithShape="0" algn="bl" dir="4920000" dist="76200">
              <a:srgbClr val="000000">
                <a:alpha val="91000"/>
              </a:srgbClr>
            </a:outerShdw>
          </a:effectLst>
        </p:spPr>
      </p:pic>
      <p:sp>
        <p:nvSpPr>
          <p:cNvPr id="254" name="Shape 254"/>
          <p:cNvSpPr txBox="1"/>
          <p:nvPr/>
        </p:nvSpPr>
        <p:spPr>
          <a:xfrm rot="-482642">
            <a:off x="329914" y="310540"/>
            <a:ext cx="3925423" cy="699867"/>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GB" sz="3600">
                <a:solidFill>
                  <a:srgbClr val="F3F3F3"/>
                </a:solidFill>
                <a:latin typeface="Caveat"/>
                <a:ea typeface="Caveat"/>
                <a:cs typeface="Caveat"/>
                <a:sym typeface="Caveat"/>
              </a:rPr>
              <a:t>Gathering requirements</a:t>
            </a:r>
            <a:endParaRPr b="1" sz="3600">
              <a:solidFill>
                <a:srgbClr val="F3F3F3"/>
              </a:solidFill>
              <a:latin typeface="Caveat"/>
              <a:ea typeface="Caveat"/>
              <a:cs typeface="Caveat"/>
              <a:sym typeface="Caveat"/>
            </a:endParaRPr>
          </a:p>
        </p:txBody>
      </p:sp>
      <p:sp>
        <p:nvSpPr>
          <p:cNvPr id="255" name="Shape 255"/>
          <p:cNvSpPr txBox="1"/>
          <p:nvPr/>
        </p:nvSpPr>
        <p:spPr>
          <a:xfrm>
            <a:off x="2" y="4693777"/>
            <a:ext cx="9144000" cy="449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https://www.tamingdata.com/2010/07/08/the-project-management-tree-swing-cartoon-past-and-present/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Shape 2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User Stories</a:t>
            </a:r>
            <a:endParaRPr/>
          </a:p>
        </p:txBody>
      </p:sp>
      <p:sp>
        <p:nvSpPr>
          <p:cNvPr id="261" name="Shape 261"/>
          <p:cNvSpPr txBox="1"/>
          <p:nvPr>
            <p:ph idx="1" type="body"/>
          </p:nvPr>
        </p:nvSpPr>
        <p:spPr>
          <a:xfrm>
            <a:off x="457200" y="1200150"/>
            <a:ext cx="8229600" cy="10698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SzPts val="2400"/>
              <a:buChar char="•"/>
            </a:pPr>
            <a:r>
              <a:rPr lang="en-GB" sz="2400"/>
              <a:t>A natural way to express “requirements”</a:t>
            </a:r>
            <a:endParaRPr sz="2400"/>
          </a:p>
          <a:p>
            <a:pPr indent="-381000" lvl="0" marL="457200" rtl="0">
              <a:spcBef>
                <a:spcPts val="0"/>
              </a:spcBef>
              <a:spcAft>
                <a:spcPts val="0"/>
              </a:spcAft>
              <a:buSzPts val="2400"/>
              <a:buChar char="•"/>
            </a:pPr>
            <a:r>
              <a:rPr lang="en-GB" sz="2400"/>
              <a:t>“A promise to have a conversation” - Alistair Cockburn</a:t>
            </a:r>
            <a:endParaRPr sz="2400"/>
          </a:p>
          <a:p>
            <a:pPr indent="0" lvl="0" marL="0" rtl="0">
              <a:spcBef>
                <a:spcPts val="0"/>
              </a:spcBef>
              <a:spcAft>
                <a:spcPts val="0"/>
              </a:spcAft>
              <a:buNone/>
            </a:pPr>
            <a:r>
              <a:t/>
            </a:r>
            <a:endParaRPr sz="2400"/>
          </a:p>
        </p:txBody>
      </p:sp>
      <p:sp>
        <p:nvSpPr>
          <p:cNvPr id="262" name="Shape 262"/>
          <p:cNvSpPr txBox="1"/>
          <p:nvPr>
            <p:ph idx="1" type="body"/>
          </p:nvPr>
        </p:nvSpPr>
        <p:spPr>
          <a:xfrm>
            <a:off x="1874850" y="2399925"/>
            <a:ext cx="5394300" cy="1562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lang="en-GB" sz="2400">
                <a:solidFill>
                  <a:srgbClr val="666666"/>
                </a:solidFill>
                <a:latin typeface="Consolas"/>
                <a:ea typeface="Consolas"/>
                <a:cs typeface="Consolas"/>
                <a:sym typeface="Consolas"/>
              </a:rPr>
              <a:t>As a web surfer</a:t>
            </a:r>
            <a:endParaRPr sz="2400">
              <a:solidFill>
                <a:srgbClr val="666666"/>
              </a:solidFill>
              <a:latin typeface="Consolas"/>
              <a:ea typeface="Consolas"/>
              <a:cs typeface="Consolas"/>
              <a:sym typeface="Consolas"/>
            </a:endParaRPr>
          </a:p>
          <a:p>
            <a:pPr indent="0" lvl="0" marL="0" rtl="0">
              <a:spcBef>
                <a:spcPts val="640"/>
              </a:spcBef>
              <a:spcAft>
                <a:spcPts val="0"/>
              </a:spcAft>
              <a:buClr>
                <a:schemeClr val="dk1"/>
              </a:buClr>
              <a:buSzPts val="1100"/>
              <a:buFont typeface="Arial"/>
              <a:buNone/>
            </a:pPr>
            <a:r>
              <a:rPr lang="en-GB" sz="2400">
                <a:solidFill>
                  <a:srgbClr val="666666"/>
                </a:solidFill>
                <a:latin typeface="Consolas"/>
                <a:ea typeface="Consolas"/>
                <a:cs typeface="Consolas"/>
                <a:sym typeface="Consolas"/>
              </a:rPr>
              <a:t>I want to search Google</a:t>
            </a:r>
            <a:endParaRPr sz="2400">
              <a:solidFill>
                <a:srgbClr val="666666"/>
              </a:solidFill>
              <a:latin typeface="Consolas"/>
              <a:ea typeface="Consolas"/>
              <a:cs typeface="Consolas"/>
              <a:sym typeface="Consolas"/>
            </a:endParaRPr>
          </a:p>
          <a:p>
            <a:pPr indent="0" lvl="0" marL="0" rtl="0">
              <a:spcBef>
                <a:spcPts val="640"/>
              </a:spcBef>
              <a:spcAft>
                <a:spcPts val="0"/>
              </a:spcAft>
              <a:buClr>
                <a:schemeClr val="dk1"/>
              </a:buClr>
              <a:buSzPts val="1100"/>
              <a:buFont typeface="Arial"/>
              <a:buNone/>
            </a:pPr>
            <a:r>
              <a:rPr lang="en-GB" sz="2400">
                <a:solidFill>
                  <a:srgbClr val="666666"/>
                </a:solidFill>
                <a:latin typeface="Consolas"/>
                <a:ea typeface="Consolas"/>
                <a:cs typeface="Consolas"/>
                <a:sym typeface="Consolas"/>
              </a:rPr>
              <a:t>So that I can learn new things.</a:t>
            </a:r>
            <a:br>
              <a:rPr lang="en-GB" sz="2400">
                <a:solidFill>
                  <a:srgbClr val="666666"/>
                </a:solidFill>
                <a:latin typeface="Consolas"/>
                <a:ea typeface="Consolas"/>
                <a:cs typeface="Consolas"/>
                <a:sym typeface="Consolas"/>
              </a:rPr>
            </a:br>
            <a:r>
              <a:rPr lang="en-GB" sz="2400">
                <a:solidFill>
                  <a:srgbClr val="666666"/>
                </a:solidFill>
                <a:latin typeface="Consolas"/>
                <a:ea typeface="Consolas"/>
                <a:cs typeface="Consolas"/>
                <a:sym typeface="Consolas"/>
              </a:rPr>
              <a:t>  </a:t>
            </a:r>
            <a:endParaRPr sz="2400"/>
          </a:p>
        </p:txBody>
      </p:sp>
      <p:sp>
        <p:nvSpPr>
          <p:cNvPr id="263" name="Shape 263"/>
          <p:cNvSpPr txBox="1"/>
          <p:nvPr/>
        </p:nvSpPr>
        <p:spPr>
          <a:xfrm>
            <a:off x="162650" y="4517975"/>
            <a:ext cx="6479700" cy="35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https://automationpanda.com/2017/01/26/bdd-101-the-gherkin-language/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1114000" y="152400"/>
            <a:ext cx="6916003" cy="4838699"/>
          </a:xfrm>
          <a:prstGeom prst="rect">
            <a:avLst/>
          </a:prstGeom>
          <a:noFill/>
          <a:ln>
            <a:noFill/>
          </a:ln>
          <a:effectLst>
            <a:outerShdw blurRad="342900" rotWithShape="0" algn="bl" dir="4800000" dist="76200">
              <a:srgbClr val="000000">
                <a:alpha val="90000"/>
              </a:srgbClr>
            </a:outerShdw>
          </a:effectLst>
        </p:spPr>
      </p:pic>
      <p:sp>
        <p:nvSpPr>
          <p:cNvPr id="269" name="Shape 269"/>
          <p:cNvSpPr txBox="1"/>
          <p:nvPr/>
        </p:nvSpPr>
        <p:spPr>
          <a:xfrm rot="-482699">
            <a:off x="333065" y="355390"/>
            <a:ext cx="3284020" cy="699867"/>
          </a:xfrm>
          <a:prstGeom prst="rect">
            <a:avLst/>
          </a:prstGeom>
          <a:solidFill>
            <a:srgbClr val="000000">
              <a:alpha val="715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b="1" lang="en-GB" sz="3600">
                <a:solidFill>
                  <a:srgbClr val="F3F3F3"/>
                </a:solidFill>
                <a:latin typeface="Caveat"/>
                <a:ea typeface="Caveat"/>
                <a:cs typeface="Caveat"/>
                <a:sym typeface="Caveat"/>
              </a:rPr>
              <a:t>User story mapping</a:t>
            </a:r>
            <a:endParaRPr b="1" sz="3600">
              <a:solidFill>
                <a:srgbClr val="F3F3F3"/>
              </a:solidFill>
              <a:latin typeface="Caveat"/>
              <a:ea typeface="Caveat"/>
              <a:cs typeface="Caveat"/>
              <a:sym typeface="Caveat"/>
            </a:endParaRPr>
          </a:p>
        </p:txBody>
      </p:sp>
      <p:sp>
        <p:nvSpPr>
          <p:cNvPr id="270" name="Shape 270"/>
          <p:cNvSpPr txBox="1"/>
          <p:nvPr/>
        </p:nvSpPr>
        <p:spPr>
          <a:xfrm>
            <a:off x="146950" y="4408700"/>
            <a:ext cx="7445700" cy="468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https://upload.wikimedia.org/wikipedia/commons/b/bd/User_Story_Map_in_Action.png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Behaviour Driven Development</a:t>
            </a:r>
            <a:endParaRPr/>
          </a:p>
        </p:txBody>
      </p:sp>
      <p:sp>
        <p:nvSpPr>
          <p:cNvPr id="276" name="Shape 276"/>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Extends user stories with scenarios and steps: The “Feature”</a:t>
            </a:r>
            <a:endParaRPr sz="2400"/>
          </a:p>
          <a:p>
            <a:pPr indent="-381000" lvl="0" marL="457200" rtl="0">
              <a:spcBef>
                <a:spcPts val="0"/>
              </a:spcBef>
              <a:spcAft>
                <a:spcPts val="0"/>
              </a:spcAft>
              <a:buSzPts val="2400"/>
              <a:buChar char="•"/>
            </a:pPr>
            <a:r>
              <a:rPr lang="en-GB" sz="2400"/>
              <a:t>Puts people and desired </a:t>
            </a:r>
            <a:r>
              <a:rPr b="1" lang="en-GB" sz="2400" u="sng"/>
              <a:t>behaviour</a:t>
            </a:r>
            <a:r>
              <a:rPr lang="en-GB" sz="2400"/>
              <a:t> at the heart</a:t>
            </a:r>
            <a:endParaRPr sz="2400"/>
          </a:p>
          <a:p>
            <a:pPr indent="-381000" lvl="0" marL="457200" rtl="0">
              <a:spcBef>
                <a:spcPts val="0"/>
              </a:spcBef>
              <a:spcAft>
                <a:spcPts val="0"/>
              </a:spcAft>
              <a:buSzPts val="2400"/>
              <a:buChar char="•"/>
            </a:pPr>
            <a:r>
              <a:rPr lang="en-GB" sz="2400"/>
              <a:t>Features are (more or less) technology agnostic</a:t>
            </a:r>
            <a:endParaRPr sz="2400"/>
          </a:p>
          <a:p>
            <a:pPr indent="-381000" lvl="0" marL="457200" rtl="0">
              <a:spcBef>
                <a:spcPts val="0"/>
              </a:spcBef>
              <a:spcAft>
                <a:spcPts val="0"/>
              </a:spcAft>
              <a:buSzPts val="2400"/>
              <a:buChar char="•"/>
            </a:pPr>
            <a:r>
              <a:rPr lang="en-GB" sz="2400"/>
              <a:t>As much about communication as it is testing</a:t>
            </a:r>
            <a:endParaRPr sz="2400"/>
          </a:p>
          <a:p>
            <a:pPr indent="0" lvl="0" marL="0">
              <a:spcBef>
                <a:spcPts val="640"/>
              </a:spcBef>
              <a:spcAft>
                <a:spcPts val="0"/>
              </a:spcAft>
              <a:buNone/>
            </a:pPr>
            <a:r>
              <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1809750" y="414338"/>
            <a:ext cx="5524500" cy="3552825"/>
          </a:xfrm>
          <a:prstGeom prst="rect">
            <a:avLst/>
          </a:prstGeom>
          <a:noFill/>
          <a:ln>
            <a:noFill/>
          </a:ln>
          <a:effectLst>
            <a:outerShdw blurRad="314325" rotWithShape="0" algn="bl" dir="4740000" dist="85725">
              <a:srgbClr val="000000">
                <a:alpha val="90000"/>
              </a:srgbClr>
            </a:outerShdw>
          </a:effectLst>
        </p:spPr>
      </p:pic>
      <p:sp>
        <p:nvSpPr>
          <p:cNvPr id="282" name="Shape 282"/>
          <p:cNvSpPr txBox="1"/>
          <p:nvPr/>
        </p:nvSpPr>
        <p:spPr>
          <a:xfrm>
            <a:off x="0" y="4527675"/>
            <a:ext cx="5367600" cy="47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https://twitter.com/cucumberbdd/status/958311085332934657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feature</a:t>
            </a:r>
            <a:endParaRPr/>
          </a:p>
        </p:txBody>
      </p:sp>
      <p:sp>
        <p:nvSpPr>
          <p:cNvPr id="288" name="Shape 288"/>
          <p:cNvSpPr txBox="1"/>
          <p:nvPr>
            <p:ph idx="1" type="body"/>
          </p:nvPr>
        </p:nvSpPr>
        <p:spPr>
          <a:xfrm>
            <a:off x="457200" y="1200150"/>
            <a:ext cx="4038600" cy="33945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Google Searching</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As a web surfer, I want to search Google, so that I can learn new things.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Simple Google search</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web browser is on the Google page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the search phrase </a:t>
            </a:r>
            <a:r>
              <a:rPr lang="en-GB" sz="1400">
                <a:solidFill>
                  <a:srgbClr val="FF6600"/>
                </a:solidFill>
                <a:latin typeface="Consolas"/>
                <a:ea typeface="Consolas"/>
                <a:cs typeface="Consolas"/>
                <a:sym typeface="Consolas"/>
              </a:rPr>
              <a:t>"panda"</a:t>
            </a:r>
            <a:r>
              <a:rPr lang="en-GB" sz="1400">
                <a:solidFill>
                  <a:srgbClr val="666666"/>
                </a:solidFill>
                <a:latin typeface="Consolas"/>
                <a:ea typeface="Consolas"/>
                <a:cs typeface="Consolas"/>
                <a:sym typeface="Consolas"/>
              </a:rPr>
              <a:t> is entered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results for </a:t>
            </a:r>
            <a:r>
              <a:rPr lang="en-GB" sz="1400">
                <a:solidFill>
                  <a:srgbClr val="FF6600"/>
                </a:solidFill>
                <a:latin typeface="Consolas"/>
                <a:ea typeface="Consolas"/>
                <a:cs typeface="Consolas"/>
                <a:sym typeface="Consolas"/>
              </a:rPr>
              <a:t>"panda"</a:t>
            </a:r>
            <a:r>
              <a:rPr lang="en-GB" sz="1400">
                <a:solidFill>
                  <a:srgbClr val="666666"/>
                </a:solidFill>
                <a:latin typeface="Consolas"/>
                <a:ea typeface="Consolas"/>
                <a:cs typeface="Consolas"/>
                <a:sym typeface="Consolas"/>
              </a:rPr>
              <a:t> are shown</a:t>
            </a:r>
            <a:endParaRPr/>
          </a:p>
        </p:txBody>
      </p:sp>
      <p:sp>
        <p:nvSpPr>
          <p:cNvPr id="289" name="Shape 289"/>
          <p:cNvSpPr txBox="1"/>
          <p:nvPr>
            <p:ph idx="2" type="body"/>
          </p:nvPr>
        </p:nvSpPr>
        <p:spPr>
          <a:xfrm>
            <a:off x="4928100" y="1200150"/>
            <a:ext cx="4038600" cy="962100"/>
          </a:xfrm>
          <a:prstGeom prst="rect">
            <a:avLst/>
          </a:prstGeom>
        </p:spPr>
        <p:txBody>
          <a:bodyPr anchorCtr="0" anchor="t" bIns="91425" lIns="91425" spcFirstLastPara="1" rIns="91425" wrap="square" tIns="91425">
            <a:noAutofit/>
          </a:bodyPr>
          <a:lstStyle/>
          <a:p>
            <a:pPr indent="0" lvl="0" marL="0">
              <a:spcBef>
                <a:spcPts val="560"/>
              </a:spcBef>
              <a:spcAft>
                <a:spcPts val="0"/>
              </a:spcAft>
              <a:buNone/>
            </a:pPr>
            <a:r>
              <a:rPr lang="en-GB" sz="1400"/>
              <a:t>The user story. A free-text description of the feature. Generally covers who, what and why, but not necessarily in that order. More than one story is possible.</a:t>
            </a:r>
            <a:endParaRPr sz="1400"/>
          </a:p>
          <a:p>
            <a:pPr indent="0" lvl="0" marL="0">
              <a:spcBef>
                <a:spcPts val="560"/>
              </a:spcBef>
              <a:spcAft>
                <a:spcPts val="0"/>
              </a:spcAft>
              <a:buNone/>
            </a:pPr>
            <a:r>
              <a:t/>
            </a:r>
            <a:endParaRPr sz="1400"/>
          </a:p>
          <a:p>
            <a:pPr indent="0" lvl="0" marL="0">
              <a:spcBef>
                <a:spcPts val="560"/>
              </a:spcBef>
              <a:spcAft>
                <a:spcPts val="0"/>
              </a:spcAft>
              <a:buNone/>
            </a:pPr>
            <a:r>
              <a:t/>
            </a:r>
            <a:endParaRPr sz="1400"/>
          </a:p>
        </p:txBody>
      </p:sp>
      <p:cxnSp>
        <p:nvCxnSpPr>
          <p:cNvPr id="290" name="Shape 290"/>
          <p:cNvCxnSpPr/>
          <p:nvPr/>
        </p:nvCxnSpPr>
        <p:spPr>
          <a:xfrm flipH="1">
            <a:off x="4212900" y="1672500"/>
            <a:ext cx="587700" cy="6900"/>
          </a:xfrm>
          <a:prstGeom prst="straightConnector1">
            <a:avLst/>
          </a:prstGeom>
          <a:noFill/>
          <a:ln cap="flat" cmpd="sng" w="28575">
            <a:solidFill>
              <a:schemeClr val="dk2"/>
            </a:solidFill>
            <a:prstDash val="solid"/>
            <a:round/>
            <a:headEnd len="med" w="med" type="none"/>
            <a:tailEnd len="med" w="med" type="triangle"/>
          </a:ln>
        </p:spPr>
      </p:cxnSp>
      <p:sp>
        <p:nvSpPr>
          <p:cNvPr id="291" name="Shape 291"/>
          <p:cNvSpPr txBox="1"/>
          <p:nvPr>
            <p:ph idx="2" type="body"/>
          </p:nvPr>
        </p:nvSpPr>
        <p:spPr>
          <a:xfrm>
            <a:off x="4928100" y="2299025"/>
            <a:ext cx="4038600" cy="696000"/>
          </a:xfrm>
          <a:prstGeom prst="rect">
            <a:avLst/>
          </a:prstGeom>
        </p:spPr>
        <p:txBody>
          <a:bodyPr anchorCtr="0" anchor="t" bIns="91425" lIns="91425" spcFirstLastPara="1" rIns="91425" wrap="square" tIns="91425">
            <a:noAutofit/>
          </a:bodyPr>
          <a:lstStyle/>
          <a:p>
            <a:pPr indent="0" lvl="0" marL="0" rtl="0">
              <a:spcBef>
                <a:spcPts val="560"/>
              </a:spcBef>
              <a:spcAft>
                <a:spcPts val="0"/>
              </a:spcAft>
              <a:buNone/>
            </a:pPr>
            <a:r>
              <a:rPr lang="en-GB" sz="1400"/>
              <a:t>A free-text description of the test case. A feature can have one or more scenarios. In this case we’re using a BDD language called Gherkin</a:t>
            </a:r>
            <a:endParaRPr sz="1400"/>
          </a:p>
        </p:txBody>
      </p:sp>
      <p:cxnSp>
        <p:nvCxnSpPr>
          <p:cNvPr id="292" name="Shape 292"/>
          <p:cNvCxnSpPr/>
          <p:nvPr/>
        </p:nvCxnSpPr>
        <p:spPr>
          <a:xfrm rot="10800000">
            <a:off x="3862800" y="2344325"/>
            <a:ext cx="1065300" cy="302700"/>
          </a:xfrm>
          <a:prstGeom prst="straightConnector1">
            <a:avLst/>
          </a:prstGeom>
          <a:noFill/>
          <a:ln cap="flat" cmpd="sng" w="28575">
            <a:solidFill>
              <a:schemeClr val="dk2"/>
            </a:solidFill>
            <a:prstDash val="solid"/>
            <a:round/>
            <a:headEnd len="med" w="med" type="none"/>
            <a:tailEnd len="med" w="med" type="triangle"/>
          </a:ln>
        </p:spPr>
      </p:cxnSp>
      <p:sp>
        <p:nvSpPr>
          <p:cNvPr id="293" name="Shape 293"/>
          <p:cNvSpPr txBox="1"/>
          <p:nvPr>
            <p:ph idx="2" type="body"/>
          </p:nvPr>
        </p:nvSpPr>
        <p:spPr>
          <a:xfrm>
            <a:off x="4928100" y="3123050"/>
            <a:ext cx="3806100" cy="1117800"/>
          </a:xfrm>
          <a:prstGeom prst="rect">
            <a:avLst/>
          </a:prstGeom>
        </p:spPr>
        <p:txBody>
          <a:bodyPr anchorCtr="0" anchor="t" bIns="91425" lIns="91425" spcFirstLastPara="1" rIns="91425" wrap="square" tIns="91425">
            <a:noAutofit/>
          </a:bodyPr>
          <a:lstStyle/>
          <a:p>
            <a:pPr indent="0" lvl="0" marL="0" rtl="0">
              <a:spcBef>
                <a:spcPts val="560"/>
              </a:spcBef>
              <a:spcAft>
                <a:spcPts val="0"/>
              </a:spcAft>
              <a:buNone/>
            </a:pPr>
            <a:r>
              <a:rPr lang="en-GB" sz="1400"/>
              <a:t>Scenarios are made up of Given, When, Then statements (also And, But). Each statement is a step that is executed by the BDD framework.</a:t>
            </a:r>
            <a:endParaRPr sz="1400"/>
          </a:p>
        </p:txBody>
      </p:sp>
      <p:cxnSp>
        <p:nvCxnSpPr>
          <p:cNvPr id="294" name="Shape 294"/>
          <p:cNvCxnSpPr/>
          <p:nvPr/>
        </p:nvCxnSpPr>
        <p:spPr>
          <a:xfrm rot="10800000">
            <a:off x="4363650" y="3486500"/>
            <a:ext cx="578400" cy="192000"/>
          </a:xfrm>
          <a:prstGeom prst="straightConnector1">
            <a:avLst/>
          </a:prstGeom>
          <a:noFill/>
          <a:ln cap="flat" cmpd="sng" w="28575">
            <a:solidFill>
              <a:schemeClr val="dk2"/>
            </a:solidFill>
            <a:prstDash val="solid"/>
            <a:round/>
            <a:headEnd len="med" w="med" type="none"/>
            <a:tailEnd len="med" w="med" type="triangle"/>
          </a:ln>
        </p:spPr>
      </p:cxnSp>
      <p:sp>
        <p:nvSpPr>
          <p:cNvPr id="295" name="Shape 295"/>
          <p:cNvSpPr txBox="1"/>
          <p:nvPr/>
        </p:nvSpPr>
        <p:spPr>
          <a:xfrm>
            <a:off x="162650" y="4517975"/>
            <a:ext cx="6479700" cy="35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https://automationpanda.com/2017/01/26/bdd-101-the-gherkin-language/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idx="1" type="body"/>
          </p:nvPr>
        </p:nvSpPr>
        <p:spPr>
          <a:xfrm>
            <a:off x="457200" y="1200150"/>
            <a:ext cx="7993200" cy="36741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Buying food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eat, as a citizen, I want to buy food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a:t>
            </a:r>
            <a:r>
              <a:rPr b="1" lang="en-GB" sz="1400">
                <a:solidFill>
                  <a:srgbClr val="0000FF"/>
                </a:solidFill>
                <a:latin typeface="Consolas"/>
                <a:ea typeface="Consolas"/>
                <a:cs typeface="Consolas"/>
                <a:sym typeface="Consolas"/>
              </a:rPr>
              <a:t>o</a:t>
            </a:r>
            <a:r>
              <a:rPr lang="en-GB" sz="1400">
                <a:solidFill>
                  <a:srgbClr val="666666"/>
                </a:solidFill>
                <a:latin typeface="Consolas"/>
                <a:ea typeface="Consolas"/>
                <a:cs typeface="Consolas"/>
                <a:sym typeface="Consolas"/>
              </a:rPr>
              <a:t>: Going to the supermarket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shopping list of items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item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milk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bread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eggs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chemeClr val="hlink"/>
                </a:solidFill>
                <a:latin typeface="Consolas"/>
                <a:ea typeface="Consolas"/>
                <a:cs typeface="Consolas"/>
                <a:sym typeface="Consolas"/>
              </a:rPr>
              <a:t>And </a:t>
            </a:r>
            <a:r>
              <a:rPr lang="en-GB" sz="1400">
                <a:solidFill>
                  <a:srgbClr val="666666"/>
                </a:solidFill>
                <a:latin typeface="Consolas"/>
                <a:ea typeface="Consolas"/>
                <a:cs typeface="Consolas"/>
                <a:sym typeface="Consolas"/>
              </a:rPr>
              <a:t>a shopping basket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I add the items to my basket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chemeClr val="hlink"/>
                </a:solidFill>
                <a:latin typeface="Consolas"/>
                <a:ea typeface="Consolas"/>
                <a:cs typeface="Consolas"/>
                <a:sym typeface="Consolas"/>
              </a:rPr>
              <a:t>And</a:t>
            </a:r>
            <a:r>
              <a:rPr lang="en-GB" sz="1400">
                <a:solidFill>
                  <a:srgbClr val="666666"/>
                </a:solidFill>
                <a:latin typeface="Consolas"/>
                <a:ea typeface="Consolas"/>
                <a:cs typeface="Consolas"/>
                <a:sym typeface="Consolas"/>
              </a:rPr>
              <a:t> I pay for the items in my basket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I can take the items home</a:t>
            </a:r>
            <a:endParaRPr sz="1400">
              <a:solidFill>
                <a:srgbClr val="666666"/>
              </a:solidFill>
              <a:latin typeface="Consolas"/>
              <a:ea typeface="Consolas"/>
              <a:cs typeface="Consolas"/>
              <a:sym typeface="Consolas"/>
            </a:endParaRPr>
          </a:p>
        </p:txBody>
      </p:sp>
      <p:sp>
        <p:nvSpPr>
          <p:cNvPr id="301" name="Shape 30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 few more examples...</a:t>
            </a:r>
            <a:endParaRPr/>
          </a:p>
        </p:txBody>
      </p:sp>
      <p:sp>
        <p:nvSpPr>
          <p:cNvPr id="302" name="Shape 302"/>
          <p:cNvSpPr txBox="1"/>
          <p:nvPr>
            <p:ph idx="4294967295" type="body"/>
          </p:nvPr>
        </p:nvSpPr>
        <p:spPr>
          <a:xfrm>
            <a:off x="4928100" y="2132450"/>
            <a:ext cx="3806100" cy="719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A table with one or more columns used in the step above it.</a:t>
            </a:r>
            <a:endParaRPr sz="1400"/>
          </a:p>
        </p:txBody>
      </p:sp>
      <p:cxnSp>
        <p:nvCxnSpPr>
          <p:cNvPr id="303" name="Shape 303"/>
          <p:cNvCxnSpPr/>
          <p:nvPr/>
        </p:nvCxnSpPr>
        <p:spPr>
          <a:xfrm flipH="1">
            <a:off x="4025550" y="2535500"/>
            <a:ext cx="840300" cy="63600"/>
          </a:xfrm>
          <a:prstGeom prst="straightConnector1">
            <a:avLst/>
          </a:prstGeom>
          <a:noFill/>
          <a:ln cap="flat" cmpd="sng" w="28575">
            <a:solidFill>
              <a:schemeClr val="dk2"/>
            </a:solidFill>
            <a:prstDash val="solid"/>
            <a:round/>
            <a:headEnd len="med" w="med" type="none"/>
            <a:tailEnd len="med" w="med" type="triangle"/>
          </a:ln>
        </p:spPr>
      </p:cxnSp>
      <p:sp>
        <p:nvSpPr>
          <p:cNvPr id="304" name="Shape 304"/>
          <p:cNvSpPr txBox="1"/>
          <p:nvPr>
            <p:ph idx="4294967295" type="body"/>
          </p:nvPr>
        </p:nvSpPr>
        <p:spPr>
          <a:xfrm>
            <a:off x="5145175" y="3534800"/>
            <a:ext cx="3806100" cy="5097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Multiple Givens and Whens combined with And.</a:t>
            </a:r>
            <a:endParaRPr sz="1400"/>
          </a:p>
        </p:txBody>
      </p:sp>
      <p:cxnSp>
        <p:nvCxnSpPr>
          <p:cNvPr id="305" name="Shape 305"/>
          <p:cNvCxnSpPr/>
          <p:nvPr/>
        </p:nvCxnSpPr>
        <p:spPr>
          <a:xfrm rot="10800000">
            <a:off x="4515550" y="3570425"/>
            <a:ext cx="513000" cy="2010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Housekeeping </a:t>
            </a:r>
            <a:endParaRPr/>
          </a:p>
        </p:txBody>
      </p:sp>
      <p:sp>
        <p:nvSpPr>
          <p:cNvPr id="142" name="Shape 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Session may be recorded a</a:t>
            </a:r>
            <a:r>
              <a:rPr lang="en-GB" sz="2400"/>
              <a:t>nd made public</a:t>
            </a:r>
            <a:endParaRPr sz="2400"/>
          </a:p>
          <a:p>
            <a:pPr indent="-381000" lvl="0" marL="457200" rtl="0">
              <a:spcBef>
                <a:spcPts val="0"/>
              </a:spcBef>
              <a:spcAft>
                <a:spcPts val="0"/>
              </a:spcAft>
              <a:buSzPts val="2400"/>
              <a:buChar char="•"/>
            </a:pPr>
            <a:r>
              <a:rPr lang="en-GB" sz="2400"/>
              <a:t>Content produced during session will be published under Creative Commons license</a:t>
            </a:r>
            <a:endParaRPr sz="2400"/>
          </a:p>
          <a:p>
            <a:pPr indent="-381000" lvl="0" marL="457200" rtl="0">
              <a:spcBef>
                <a:spcPts val="0"/>
              </a:spcBef>
              <a:spcAft>
                <a:spcPts val="0"/>
              </a:spcAft>
              <a:buSzPts val="2400"/>
              <a:buChar char="•"/>
            </a:pPr>
            <a:r>
              <a:rPr lang="en-GB" sz="2400"/>
              <a:t>Be mindful of sensitive or proprietary data</a:t>
            </a:r>
            <a:endParaRPr sz="2400"/>
          </a:p>
          <a:p>
            <a:pPr indent="-381000" lvl="0" marL="457200" rtl="0">
              <a:spcBef>
                <a:spcPts val="0"/>
              </a:spcBef>
              <a:spcAft>
                <a:spcPts val="0"/>
              </a:spcAft>
              <a:buSzPts val="2400"/>
              <a:buChar char="•"/>
            </a:pPr>
            <a:r>
              <a:rPr lang="en-GB" sz="2400"/>
              <a:t>Be respectful to each other </a:t>
            </a:r>
            <a:endParaRPr sz="2400"/>
          </a:p>
          <a:p>
            <a:pPr indent="-381000" lvl="0" marL="457200">
              <a:spcBef>
                <a:spcPts val="0"/>
              </a:spcBef>
              <a:spcAft>
                <a:spcPts val="0"/>
              </a:spcAft>
              <a:buSzPts val="2400"/>
              <a:buChar char="•"/>
            </a:pPr>
            <a:r>
              <a:rPr lang="en-GB" sz="2400"/>
              <a:t>If you experience technical difficulties contact ...</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Shape 310"/>
          <p:cNvPicPr preferRelativeResize="0"/>
          <p:nvPr/>
        </p:nvPicPr>
        <p:blipFill>
          <a:blip r:embed="rId3">
            <a:alphaModFix/>
          </a:blip>
          <a:stretch>
            <a:fillRect/>
          </a:stretch>
        </p:blipFill>
        <p:spPr>
          <a:xfrm>
            <a:off x="1238250" y="342900"/>
            <a:ext cx="6667500" cy="3695700"/>
          </a:xfrm>
          <a:prstGeom prst="rect">
            <a:avLst/>
          </a:prstGeom>
          <a:noFill/>
          <a:ln>
            <a:noFill/>
          </a:ln>
          <a:effectLst>
            <a:outerShdw blurRad="342900" rotWithShape="0" algn="bl" dir="5400000" dist="85725">
              <a:srgbClr val="000000">
                <a:alpha val="90000"/>
              </a:srgbClr>
            </a:outerShdw>
          </a:effectLst>
        </p:spPr>
      </p:pic>
      <p:sp>
        <p:nvSpPr>
          <p:cNvPr id="311" name="Shape 311"/>
          <p:cNvSpPr txBox="1"/>
          <p:nvPr/>
        </p:nvSpPr>
        <p:spPr>
          <a:xfrm>
            <a:off x="96625" y="4549750"/>
            <a:ext cx="5633700" cy="33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http://media02.hongkiat.com/automated-php-test/bdd-example.jpg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Adding numbers feature</a:t>
            </a:r>
            <a:endParaRPr/>
          </a:p>
        </p:txBody>
      </p:sp>
      <p:sp>
        <p:nvSpPr>
          <p:cNvPr id="317" name="Shape 317"/>
          <p:cNvSpPr txBox="1"/>
          <p:nvPr>
            <p:ph idx="1" type="body"/>
          </p:nvPr>
        </p:nvSpPr>
        <p:spPr>
          <a:xfrm>
            <a:off x="457200" y="971550"/>
            <a:ext cx="5583900" cy="38406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Adding numbers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solve simple maths problems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As an engineer</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 want to add numbers together</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 Outline</a:t>
            </a:r>
            <a:r>
              <a:rPr lang="en-GB" sz="1400">
                <a:solidFill>
                  <a:srgbClr val="666666"/>
                </a:solidFill>
                <a:latin typeface="Consolas"/>
                <a:ea typeface="Consolas"/>
                <a:cs typeface="Consolas"/>
                <a:sym typeface="Consolas"/>
              </a:rPr>
              <a:t>: Adding two numbers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two input integers</a:t>
            </a:r>
            <a:r>
              <a:rPr lang="en-GB" sz="1400">
                <a:solidFill>
                  <a:srgbClr val="FF6600"/>
                </a:solidFill>
                <a:latin typeface="Consolas"/>
                <a:ea typeface="Consolas"/>
                <a:cs typeface="Consolas"/>
                <a:sym typeface="Consolas"/>
              </a:rPr>
              <a:t> "&lt;a&gt;"</a:t>
            </a:r>
            <a:r>
              <a:rPr lang="en-GB" sz="1400">
                <a:solidFill>
                  <a:srgbClr val="666666"/>
                </a:solidFill>
                <a:latin typeface="Consolas"/>
                <a:ea typeface="Consolas"/>
                <a:cs typeface="Consolas"/>
                <a:sym typeface="Consolas"/>
              </a:rPr>
              <a:t> and </a:t>
            </a:r>
            <a:r>
              <a:rPr lang="en-GB" sz="1400">
                <a:solidFill>
                  <a:srgbClr val="FF6600"/>
                </a:solidFill>
                <a:latin typeface="Consolas"/>
                <a:ea typeface="Consolas"/>
                <a:cs typeface="Consolas"/>
                <a:sym typeface="Consolas"/>
              </a:rPr>
              <a:t>"&lt;b&gt;"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we add the two numbers together</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the result must equal the integer </a:t>
            </a:r>
            <a:r>
              <a:rPr lang="en-GB" sz="1400">
                <a:solidFill>
                  <a:srgbClr val="FF6600"/>
                </a:solidFill>
                <a:latin typeface="Consolas"/>
                <a:ea typeface="Consolas"/>
                <a:cs typeface="Consolas"/>
                <a:sym typeface="Consolas"/>
              </a:rPr>
              <a:t>"&lt;result&gt;"</a:t>
            </a:r>
            <a:endParaRPr sz="1400">
              <a:solidFill>
                <a:srgbClr val="000000"/>
              </a:solidFill>
              <a:latin typeface="Arial"/>
              <a:ea typeface="Arial"/>
              <a:cs typeface="Arial"/>
              <a:sym typeface="Arial"/>
            </a:endParaRPr>
          </a:p>
          <a:p>
            <a:pPr indent="0" lvl="0" marL="0" rtl="0">
              <a:spcBef>
                <a:spcPts val="640"/>
              </a:spcBef>
              <a:spcAft>
                <a:spcPts val="0"/>
              </a:spcAft>
              <a:buClr>
                <a:schemeClr val="dk1"/>
              </a:buClr>
              <a:buSzPts val="1100"/>
              <a:buFont typeface="Arial"/>
              <a:buNone/>
            </a:pPr>
            <a:r>
              <a:rPr lang="en-GB" sz="1400">
                <a:solidFill>
                  <a:srgbClr val="000000"/>
                </a:solidFill>
                <a:latin typeface="Arial"/>
                <a:ea typeface="Arial"/>
                <a:cs typeface="Arial"/>
                <a:sym typeface="Arial"/>
              </a:rPr>
              <a:t>    </a:t>
            </a:r>
            <a:r>
              <a:rPr b="1" lang="en-GB" sz="1400">
                <a:solidFill>
                  <a:schemeClr val="hlink"/>
                </a:solidFill>
                <a:latin typeface="Consolas"/>
                <a:ea typeface="Consolas"/>
                <a:cs typeface="Consolas"/>
                <a:sym typeface="Consolas"/>
              </a:rPr>
              <a:t>Examples</a:t>
            </a:r>
            <a:r>
              <a:rPr lang="en-GB" sz="1400">
                <a:solidFill>
                  <a:srgbClr val="666666"/>
                </a:solidFill>
                <a:latin typeface="Consolas"/>
                <a:ea typeface="Consolas"/>
                <a:cs typeface="Consolas"/>
                <a:sym typeface="Consolas"/>
              </a:rPr>
              <a:t>: Numbers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a  | b  | result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5  | 5  | 10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5  | 3  | 8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 15 | -5 | 10     |</a:t>
            </a:r>
            <a:endParaRPr sz="1400">
              <a:solidFill>
                <a:srgbClr val="666666"/>
              </a:solidFill>
              <a:latin typeface="Consolas"/>
              <a:ea typeface="Consolas"/>
              <a:cs typeface="Consolas"/>
              <a:sym typeface="Consolas"/>
            </a:endParaRPr>
          </a:p>
        </p:txBody>
      </p:sp>
      <p:sp>
        <p:nvSpPr>
          <p:cNvPr id="318" name="Shape 318"/>
          <p:cNvSpPr txBox="1"/>
          <p:nvPr>
            <p:ph idx="4294967295" type="body"/>
          </p:nvPr>
        </p:nvSpPr>
        <p:spPr>
          <a:xfrm>
            <a:off x="5756600" y="1255375"/>
            <a:ext cx="3045900" cy="629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Who wants to add numbers, and why?</a:t>
            </a:r>
            <a:endParaRPr sz="1400"/>
          </a:p>
          <a:p>
            <a:pPr indent="0" lvl="0" marL="0" rtl="0">
              <a:spcBef>
                <a:spcPts val="640"/>
              </a:spcBef>
              <a:spcAft>
                <a:spcPts val="0"/>
              </a:spcAft>
              <a:buNone/>
            </a:pPr>
            <a:r>
              <a:t/>
            </a:r>
            <a:endParaRPr sz="1400"/>
          </a:p>
        </p:txBody>
      </p:sp>
      <p:sp>
        <p:nvSpPr>
          <p:cNvPr id="319" name="Shape 319"/>
          <p:cNvSpPr txBox="1"/>
          <p:nvPr>
            <p:ph idx="4294967295" type="body"/>
          </p:nvPr>
        </p:nvSpPr>
        <p:spPr>
          <a:xfrm>
            <a:off x="5578775" y="2892775"/>
            <a:ext cx="3045900" cy="10563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A Scenario Outline can repeat a scenario for each of the provided examples.</a:t>
            </a:r>
            <a:endParaRPr sz="1400"/>
          </a:p>
          <a:p>
            <a:pPr indent="0" lvl="0" marL="0" rtl="0">
              <a:spcBef>
                <a:spcPts val="640"/>
              </a:spcBef>
              <a:spcAft>
                <a:spcPts val="0"/>
              </a:spcAft>
              <a:buNone/>
            </a:pPr>
            <a:r>
              <a:t/>
            </a:r>
            <a:endParaRPr sz="1400"/>
          </a:p>
        </p:txBody>
      </p:sp>
      <p:cxnSp>
        <p:nvCxnSpPr>
          <p:cNvPr id="320" name="Shape 320"/>
          <p:cNvCxnSpPr/>
          <p:nvPr/>
        </p:nvCxnSpPr>
        <p:spPr>
          <a:xfrm flipH="1">
            <a:off x="4930925" y="1566625"/>
            <a:ext cx="587700" cy="6900"/>
          </a:xfrm>
          <a:prstGeom prst="straightConnector1">
            <a:avLst/>
          </a:prstGeom>
          <a:noFill/>
          <a:ln cap="flat" cmpd="sng" w="28575">
            <a:solidFill>
              <a:schemeClr val="dk2"/>
            </a:solidFill>
            <a:prstDash val="solid"/>
            <a:round/>
            <a:headEnd len="med" w="med" type="none"/>
            <a:tailEnd len="med" w="med" type="triangle"/>
          </a:ln>
        </p:spPr>
      </p:cxnSp>
      <p:cxnSp>
        <p:nvCxnSpPr>
          <p:cNvPr id="321" name="Shape 321"/>
          <p:cNvCxnSpPr/>
          <p:nvPr/>
        </p:nvCxnSpPr>
        <p:spPr>
          <a:xfrm rot="10800000">
            <a:off x="4896425" y="3258650"/>
            <a:ext cx="656700" cy="188700"/>
          </a:xfrm>
          <a:prstGeom prst="straightConnector1">
            <a:avLst/>
          </a:prstGeom>
          <a:noFill/>
          <a:ln cap="flat" cmpd="sng" w="28575">
            <a:solidFill>
              <a:schemeClr val="dk2"/>
            </a:solidFill>
            <a:prstDash val="solid"/>
            <a:round/>
            <a:headEnd len="med" w="med" type="none"/>
            <a:tailEnd len="med" w="med" type="triangle"/>
          </a:ln>
        </p:spPr>
      </p:cxnSp>
      <p:cxnSp>
        <p:nvCxnSpPr>
          <p:cNvPr id="322" name="Shape 322"/>
          <p:cNvCxnSpPr/>
          <p:nvPr/>
        </p:nvCxnSpPr>
        <p:spPr>
          <a:xfrm flipH="1">
            <a:off x="3949200" y="3668800"/>
            <a:ext cx="1416000" cy="3978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Writing feature steps</a:t>
            </a:r>
            <a:endParaRPr/>
          </a:p>
        </p:txBody>
      </p:sp>
      <p:sp>
        <p:nvSpPr>
          <p:cNvPr id="328" name="Shape 328"/>
          <p:cNvSpPr txBox="1"/>
          <p:nvPr/>
        </p:nvSpPr>
        <p:spPr>
          <a:xfrm>
            <a:off x="914400" y="1108375"/>
            <a:ext cx="7315200" cy="3521100"/>
          </a:xfrm>
          <a:prstGeom prst="rect">
            <a:avLst/>
          </a:prstGeom>
          <a:solidFill>
            <a:srgbClr val="000000"/>
          </a:solidFill>
          <a:ln>
            <a:noFill/>
          </a:ln>
          <a:effectLst>
            <a:outerShdw blurRad="371475" rotWithShape="0" algn="bl" dir="5100000" dist="76200">
              <a:srgbClr val="000000">
                <a:alpha val="90000"/>
              </a:srgbClr>
            </a:outerShdw>
          </a:effectLst>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solidFill>
                  <a:srgbClr val="4A86E8"/>
                </a:solidFill>
                <a:latin typeface="Consolas"/>
                <a:ea typeface="Consolas"/>
                <a:cs typeface="Consolas"/>
                <a:sym typeface="Consolas"/>
              </a:rPr>
              <a:t>import</a:t>
            </a:r>
            <a:r>
              <a:rPr lang="en-GB">
                <a:solidFill>
                  <a:srgbClr val="F3F3F3"/>
                </a:solidFill>
                <a:latin typeface="Consolas"/>
                <a:ea typeface="Consolas"/>
                <a:cs typeface="Consolas"/>
                <a:sym typeface="Consolas"/>
              </a:rPr>
              <a:t> behave</a:t>
            </a:r>
            <a:br>
              <a:rPr lang="en-GB">
                <a:solidFill>
                  <a:srgbClr val="F3F3F3"/>
                </a:solidFill>
                <a:latin typeface="Consolas"/>
                <a:ea typeface="Consolas"/>
                <a:cs typeface="Consolas"/>
                <a:sym typeface="Consolas"/>
              </a:rPr>
            </a:br>
            <a:r>
              <a:rPr lang="en-GB">
                <a:solidFill>
                  <a:srgbClr val="4A86E8"/>
                </a:solidFill>
                <a:latin typeface="Consolas"/>
                <a:ea typeface="Consolas"/>
                <a:cs typeface="Consolas"/>
                <a:sym typeface="Consolas"/>
              </a:rPr>
              <a:t>from</a:t>
            </a:r>
            <a:r>
              <a:rPr lang="en-GB">
                <a:solidFill>
                  <a:srgbClr val="F3F3F3"/>
                </a:solidFill>
                <a:latin typeface="Consolas"/>
                <a:ea typeface="Consolas"/>
                <a:cs typeface="Consolas"/>
                <a:sym typeface="Consolas"/>
              </a:rPr>
              <a:t> add </a:t>
            </a:r>
            <a:r>
              <a:rPr lang="en-GB">
                <a:solidFill>
                  <a:srgbClr val="4A86E8"/>
                </a:solidFill>
                <a:latin typeface="Consolas"/>
                <a:ea typeface="Consolas"/>
                <a:cs typeface="Consolas"/>
                <a:sym typeface="Consolas"/>
              </a:rPr>
              <a:t>import</a:t>
            </a:r>
            <a:r>
              <a:rPr lang="en-GB">
                <a:solidFill>
                  <a:srgbClr val="F3F3F3"/>
                </a:solidFill>
                <a:latin typeface="Consolas"/>
                <a:ea typeface="Consolas"/>
                <a:cs typeface="Consolas"/>
                <a:sym typeface="Consolas"/>
              </a:rPr>
              <a:t> *</a:t>
            </a:r>
            <a:br>
              <a:rPr lang="en-GB">
                <a:solidFill>
                  <a:srgbClr val="F3F3F3"/>
                </a:solidFill>
                <a:latin typeface="Consolas"/>
                <a:ea typeface="Consolas"/>
                <a:cs typeface="Consolas"/>
                <a:sym typeface="Consolas"/>
              </a:rPr>
            </a:br>
            <a:br>
              <a:rPr lang="en-GB">
                <a:solidFill>
                  <a:srgbClr val="F3F3F3"/>
                </a:solidFill>
                <a:latin typeface="Consolas"/>
                <a:ea typeface="Consolas"/>
                <a:cs typeface="Consolas"/>
                <a:sym typeface="Consolas"/>
              </a:rPr>
            </a:br>
            <a:r>
              <a:rPr lang="en-GB">
                <a:solidFill>
                  <a:srgbClr val="4A86E8"/>
                </a:solidFill>
                <a:latin typeface="Consolas"/>
                <a:ea typeface="Consolas"/>
                <a:cs typeface="Consolas"/>
                <a:sym typeface="Consolas"/>
              </a:rPr>
              <a:t>@</a:t>
            </a:r>
            <a:r>
              <a:rPr lang="en-GB">
                <a:solidFill>
                  <a:schemeClr val="accent3"/>
                </a:solidFill>
                <a:latin typeface="Consolas"/>
                <a:ea typeface="Consolas"/>
                <a:cs typeface="Consolas"/>
                <a:sym typeface="Consolas"/>
              </a:rPr>
              <a:t>given</a:t>
            </a:r>
            <a:r>
              <a:rPr lang="en-GB">
                <a:solidFill>
                  <a:srgbClr val="F3F3F3"/>
                </a:solidFill>
                <a:latin typeface="Consolas"/>
                <a:ea typeface="Consolas"/>
                <a:cs typeface="Consolas"/>
                <a:sym typeface="Consolas"/>
              </a:rPr>
              <a:t>(</a:t>
            </a:r>
            <a:r>
              <a:rPr lang="en-GB">
                <a:solidFill>
                  <a:srgbClr val="FF00FF"/>
                </a:solidFill>
                <a:latin typeface="Consolas"/>
                <a:ea typeface="Consolas"/>
                <a:cs typeface="Consolas"/>
                <a:sym typeface="Consolas"/>
              </a:rPr>
              <a:t>'Two input integers "{a}" and "{b}"'</a:t>
            </a:r>
            <a:r>
              <a:rPr lang="en-GB">
                <a:solidFill>
                  <a:srgbClr val="F3F3F3"/>
                </a:solidFill>
                <a:latin typeface="Consolas"/>
                <a:ea typeface="Consolas"/>
                <a:cs typeface="Consolas"/>
                <a:sym typeface="Consolas"/>
              </a:rPr>
              <a:t>)</a:t>
            </a:r>
            <a:br>
              <a:rPr lang="en-GB">
                <a:solidFill>
                  <a:srgbClr val="F3F3F3"/>
                </a:solidFill>
                <a:latin typeface="Consolas"/>
                <a:ea typeface="Consolas"/>
                <a:cs typeface="Consolas"/>
                <a:sym typeface="Consolas"/>
              </a:rPr>
            </a:br>
            <a:r>
              <a:rPr lang="en-GB">
                <a:solidFill>
                  <a:srgbClr val="FFE599"/>
                </a:solidFill>
                <a:latin typeface="Consolas"/>
                <a:ea typeface="Consolas"/>
                <a:cs typeface="Consolas"/>
                <a:sym typeface="Consolas"/>
              </a:rPr>
              <a:t>def</a:t>
            </a:r>
            <a:r>
              <a:rPr lang="en-GB">
                <a:solidFill>
                  <a:srgbClr val="F3F3F3"/>
                </a:solidFill>
                <a:latin typeface="Consolas"/>
                <a:ea typeface="Consolas"/>
                <a:cs typeface="Consolas"/>
                <a:sym typeface="Consolas"/>
              </a:rPr>
              <a:t> </a:t>
            </a:r>
            <a:r>
              <a:rPr lang="en-GB">
                <a:solidFill>
                  <a:schemeClr val="accent3"/>
                </a:solidFill>
                <a:latin typeface="Consolas"/>
                <a:ea typeface="Consolas"/>
                <a:cs typeface="Consolas"/>
                <a:sym typeface="Consolas"/>
              </a:rPr>
              <a:t>step_impl</a:t>
            </a:r>
            <a:r>
              <a:rPr lang="en-GB">
                <a:solidFill>
                  <a:srgbClr val="F3F3F3"/>
                </a:solidFill>
                <a:latin typeface="Consolas"/>
                <a:ea typeface="Consolas"/>
                <a:cs typeface="Consolas"/>
                <a:sym typeface="Consolas"/>
              </a:rPr>
              <a:t>(context, a, b):</a:t>
            </a:r>
            <a:br>
              <a:rPr lang="en-GB">
                <a:solidFill>
                  <a:srgbClr val="F3F3F3"/>
                </a:solidFill>
                <a:latin typeface="Consolas"/>
                <a:ea typeface="Consolas"/>
                <a:cs typeface="Consolas"/>
                <a:sym typeface="Consolas"/>
              </a:rPr>
            </a:br>
            <a:r>
              <a:rPr lang="en-GB">
                <a:solidFill>
                  <a:srgbClr val="F3F3F3"/>
                </a:solidFill>
                <a:latin typeface="Consolas"/>
                <a:ea typeface="Consolas"/>
                <a:cs typeface="Consolas"/>
                <a:sym typeface="Consolas"/>
              </a:rPr>
              <a:t>    context.a = int(a)</a:t>
            </a:r>
            <a:br>
              <a:rPr lang="en-GB">
                <a:solidFill>
                  <a:srgbClr val="F3F3F3"/>
                </a:solidFill>
                <a:latin typeface="Consolas"/>
                <a:ea typeface="Consolas"/>
                <a:cs typeface="Consolas"/>
                <a:sym typeface="Consolas"/>
              </a:rPr>
            </a:br>
            <a:r>
              <a:rPr lang="en-GB">
                <a:solidFill>
                  <a:srgbClr val="F3F3F3"/>
                </a:solidFill>
                <a:latin typeface="Consolas"/>
                <a:ea typeface="Consolas"/>
                <a:cs typeface="Consolas"/>
                <a:sym typeface="Consolas"/>
              </a:rPr>
              <a:t>    context.b = int(b)</a:t>
            </a:r>
            <a:br>
              <a:rPr lang="en-GB">
                <a:solidFill>
                  <a:srgbClr val="F3F3F3"/>
                </a:solidFill>
                <a:latin typeface="Consolas"/>
                <a:ea typeface="Consolas"/>
                <a:cs typeface="Consolas"/>
                <a:sym typeface="Consolas"/>
              </a:rPr>
            </a:br>
            <a:br>
              <a:rPr lang="en-GB">
                <a:solidFill>
                  <a:srgbClr val="F3F3F3"/>
                </a:solidFill>
                <a:latin typeface="Consolas"/>
                <a:ea typeface="Consolas"/>
                <a:cs typeface="Consolas"/>
                <a:sym typeface="Consolas"/>
              </a:rPr>
            </a:br>
            <a:r>
              <a:rPr lang="en-GB">
                <a:solidFill>
                  <a:srgbClr val="4A86E8"/>
                </a:solidFill>
                <a:latin typeface="Consolas"/>
                <a:ea typeface="Consolas"/>
                <a:cs typeface="Consolas"/>
                <a:sym typeface="Consolas"/>
              </a:rPr>
              <a:t>@</a:t>
            </a:r>
            <a:r>
              <a:rPr lang="en-GB">
                <a:solidFill>
                  <a:schemeClr val="accent3"/>
                </a:solidFill>
                <a:latin typeface="Consolas"/>
                <a:ea typeface="Consolas"/>
                <a:cs typeface="Consolas"/>
                <a:sym typeface="Consolas"/>
              </a:rPr>
              <a:t>when</a:t>
            </a:r>
            <a:r>
              <a:rPr lang="en-GB">
                <a:solidFill>
                  <a:srgbClr val="F3F3F3"/>
                </a:solidFill>
                <a:latin typeface="Consolas"/>
                <a:ea typeface="Consolas"/>
                <a:cs typeface="Consolas"/>
                <a:sym typeface="Consolas"/>
              </a:rPr>
              <a:t>(</a:t>
            </a:r>
            <a:r>
              <a:rPr lang="en-GB">
                <a:solidFill>
                  <a:srgbClr val="FF00FF"/>
                </a:solidFill>
                <a:latin typeface="Consolas"/>
                <a:ea typeface="Consolas"/>
                <a:cs typeface="Consolas"/>
                <a:sym typeface="Consolas"/>
              </a:rPr>
              <a:t>'We add the two numbers together'</a:t>
            </a:r>
            <a:r>
              <a:rPr lang="en-GB">
                <a:solidFill>
                  <a:srgbClr val="F3F3F3"/>
                </a:solidFill>
                <a:latin typeface="Consolas"/>
                <a:ea typeface="Consolas"/>
                <a:cs typeface="Consolas"/>
                <a:sym typeface="Consolas"/>
              </a:rPr>
              <a:t>)</a:t>
            </a:r>
            <a:br>
              <a:rPr lang="en-GB">
                <a:solidFill>
                  <a:srgbClr val="F3F3F3"/>
                </a:solidFill>
                <a:latin typeface="Consolas"/>
                <a:ea typeface="Consolas"/>
                <a:cs typeface="Consolas"/>
                <a:sym typeface="Consolas"/>
              </a:rPr>
            </a:br>
            <a:r>
              <a:rPr lang="en-GB">
                <a:solidFill>
                  <a:srgbClr val="FFE599"/>
                </a:solidFill>
                <a:latin typeface="Consolas"/>
                <a:ea typeface="Consolas"/>
                <a:cs typeface="Consolas"/>
                <a:sym typeface="Consolas"/>
              </a:rPr>
              <a:t>def</a:t>
            </a:r>
            <a:r>
              <a:rPr lang="en-GB">
                <a:solidFill>
                  <a:srgbClr val="F3F3F3"/>
                </a:solidFill>
                <a:latin typeface="Consolas"/>
                <a:ea typeface="Consolas"/>
                <a:cs typeface="Consolas"/>
                <a:sym typeface="Consolas"/>
              </a:rPr>
              <a:t> </a:t>
            </a:r>
            <a:r>
              <a:rPr lang="en-GB">
                <a:solidFill>
                  <a:schemeClr val="accent3"/>
                </a:solidFill>
                <a:latin typeface="Consolas"/>
                <a:ea typeface="Consolas"/>
                <a:cs typeface="Consolas"/>
                <a:sym typeface="Consolas"/>
              </a:rPr>
              <a:t>step_impl</a:t>
            </a:r>
            <a:r>
              <a:rPr lang="en-GB">
                <a:solidFill>
                  <a:srgbClr val="F3F3F3"/>
                </a:solidFill>
                <a:latin typeface="Consolas"/>
                <a:ea typeface="Consolas"/>
                <a:cs typeface="Consolas"/>
                <a:sym typeface="Consolas"/>
              </a:rPr>
              <a:t>(context):</a:t>
            </a:r>
            <a:br>
              <a:rPr lang="en-GB">
                <a:solidFill>
                  <a:srgbClr val="F3F3F3"/>
                </a:solidFill>
                <a:latin typeface="Consolas"/>
                <a:ea typeface="Consolas"/>
                <a:cs typeface="Consolas"/>
                <a:sym typeface="Consolas"/>
              </a:rPr>
            </a:br>
            <a:r>
              <a:rPr lang="en-GB">
                <a:solidFill>
                  <a:srgbClr val="F3F3F3"/>
                </a:solidFill>
                <a:latin typeface="Consolas"/>
                <a:ea typeface="Consolas"/>
                <a:cs typeface="Consolas"/>
                <a:sym typeface="Consolas"/>
              </a:rPr>
              <a:t>    context.result = add(context.a, context.b)</a:t>
            </a:r>
            <a:br>
              <a:rPr lang="en-GB">
                <a:solidFill>
                  <a:srgbClr val="F3F3F3"/>
                </a:solidFill>
                <a:latin typeface="Consolas"/>
                <a:ea typeface="Consolas"/>
                <a:cs typeface="Consolas"/>
                <a:sym typeface="Consolas"/>
              </a:rPr>
            </a:br>
            <a:br>
              <a:rPr lang="en-GB">
                <a:solidFill>
                  <a:srgbClr val="F3F3F3"/>
                </a:solidFill>
                <a:latin typeface="Consolas"/>
                <a:ea typeface="Consolas"/>
                <a:cs typeface="Consolas"/>
                <a:sym typeface="Consolas"/>
              </a:rPr>
            </a:br>
            <a:r>
              <a:rPr lang="en-GB">
                <a:solidFill>
                  <a:srgbClr val="4A86E8"/>
                </a:solidFill>
                <a:latin typeface="Consolas"/>
                <a:ea typeface="Consolas"/>
                <a:cs typeface="Consolas"/>
                <a:sym typeface="Consolas"/>
              </a:rPr>
              <a:t>@</a:t>
            </a:r>
            <a:r>
              <a:rPr lang="en-GB">
                <a:solidFill>
                  <a:schemeClr val="accent3"/>
                </a:solidFill>
                <a:latin typeface="Consolas"/>
                <a:ea typeface="Consolas"/>
                <a:cs typeface="Consolas"/>
                <a:sym typeface="Consolas"/>
              </a:rPr>
              <a:t>then</a:t>
            </a:r>
            <a:r>
              <a:rPr lang="en-GB">
                <a:solidFill>
                  <a:srgbClr val="F3F3F3"/>
                </a:solidFill>
                <a:latin typeface="Consolas"/>
                <a:ea typeface="Consolas"/>
                <a:cs typeface="Consolas"/>
                <a:sym typeface="Consolas"/>
              </a:rPr>
              <a:t>(</a:t>
            </a:r>
            <a:r>
              <a:rPr lang="en-GB">
                <a:solidFill>
                  <a:srgbClr val="FF00FF"/>
                </a:solidFill>
                <a:latin typeface="Consolas"/>
                <a:ea typeface="Consolas"/>
                <a:cs typeface="Consolas"/>
                <a:sym typeface="Consolas"/>
              </a:rPr>
              <a:t>'The result must equal the integer "{result}"'</a:t>
            </a:r>
            <a:r>
              <a:rPr lang="en-GB">
                <a:solidFill>
                  <a:srgbClr val="F3F3F3"/>
                </a:solidFill>
                <a:latin typeface="Consolas"/>
                <a:ea typeface="Consolas"/>
                <a:cs typeface="Consolas"/>
                <a:sym typeface="Consolas"/>
              </a:rPr>
              <a:t>)</a:t>
            </a:r>
            <a:br>
              <a:rPr lang="en-GB">
                <a:solidFill>
                  <a:srgbClr val="F3F3F3"/>
                </a:solidFill>
                <a:latin typeface="Consolas"/>
                <a:ea typeface="Consolas"/>
                <a:cs typeface="Consolas"/>
                <a:sym typeface="Consolas"/>
              </a:rPr>
            </a:br>
            <a:r>
              <a:rPr lang="en-GB">
                <a:solidFill>
                  <a:srgbClr val="FFE599"/>
                </a:solidFill>
                <a:latin typeface="Consolas"/>
                <a:ea typeface="Consolas"/>
                <a:cs typeface="Consolas"/>
                <a:sym typeface="Consolas"/>
              </a:rPr>
              <a:t>def</a:t>
            </a:r>
            <a:r>
              <a:rPr lang="en-GB">
                <a:solidFill>
                  <a:srgbClr val="F3F3F3"/>
                </a:solidFill>
                <a:latin typeface="Consolas"/>
                <a:ea typeface="Consolas"/>
                <a:cs typeface="Consolas"/>
                <a:sym typeface="Consolas"/>
              </a:rPr>
              <a:t> </a:t>
            </a:r>
            <a:r>
              <a:rPr lang="en-GB">
                <a:solidFill>
                  <a:schemeClr val="accent3"/>
                </a:solidFill>
                <a:latin typeface="Consolas"/>
                <a:ea typeface="Consolas"/>
                <a:cs typeface="Consolas"/>
                <a:sym typeface="Consolas"/>
              </a:rPr>
              <a:t>step_impl</a:t>
            </a:r>
            <a:r>
              <a:rPr lang="en-GB">
                <a:solidFill>
                  <a:srgbClr val="F3F3F3"/>
                </a:solidFill>
                <a:latin typeface="Consolas"/>
                <a:ea typeface="Consolas"/>
                <a:cs typeface="Consolas"/>
                <a:sym typeface="Consolas"/>
              </a:rPr>
              <a:t>(context, result):</a:t>
            </a:r>
            <a:br>
              <a:rPr lang="en-GB">
                <a:solidFill>
                  <a:srgbClr val="F3F3F3"/>
                </a:solidFill>
                <a:latin typeface="Consolas"/>
                <a:ea typeface="Consolas"/>
                <a:cs typeface="Consolas"/>
                <a:sym typeface="Consolas"/>
              </a:rPr>
            </a:br>
            <a:r>
              <a:rPr lang="en-GB">
                <a:solidFill>
                  <a:srgbClr val="F3F3F3"/>
                </a:solidFill>
                <a:latin typeface="Consolas"/>
                <a:ea typeface="Consolas"/>
                <a:cs typeface="Consolas"/>
                <a:sym typeface="Consolas"/>
              </a:rPr>
              <a:t>    </a:t>
            </a:r>
            <a:r>
              <a:rPr lang="en-GB">
                <a:solidFill>
                  <a:srgbClr val="FFE599"/>
                </a:solidFill>
                <a:latin typeface="Consolas"/>
                <a:ea typeface="Consolas"/>
                <a:cs typeface="Consolas"/>
                <a:sym typeface="Consolas"/>
              </a:rPr>
              <a:t>assert</a:t>
            </a:r>
            <a:r>
              <a:rPr lang="en-GB">
                <a:solidFill>
                  <a:srgbClr val="F3F3F3"/>
                </a:solidFill>
                <a:latin typeface="Consolas"/>
                <a:ea typeface="Consolas"/>
                <a:cs typeface="Consolas"/>
                <a:sym typeface="Consolas"/>
              </a:rPr>
              <a:t> context.result == int(result)</a:t>
            </a:r>
            <a:endParaRPr>
              <a:solidFill>
                <a:srgbClr val="F3F3F3"/>
              </a:solidFill>
              <a:latin typeface="Consolas"/>
              <a:ea typeface="Consolas"/>
              <a:cs typeface="Consolas"/>
              <a:sym typeface="Consolas"/>
            </a:endParaRPr>
          </a:p>
          <a:p>
            <a:pPr indent="0" lvl="0" marL="0" rtl="0">
              <a:spcBef>
                <a:spcPts val="0"/>
              </a:spcBef>
              <a:spcAft>
                <a:spcPts val="0"/>
              </a:spcAft>
              <a:buNone/>
            </a:pPr>
            <a:r>
              <a:t/>
            </a:r>
            <a:endParaRPr sz="1800">
              <a:solidFill>
                <a:srgbClr val="F3F3F3"/>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a:p>
            <a:pPr indent="0" lvl="0" marL="0" rtl="0">
              <a:spcBef>
                <a:spcPts val="0"/>
              </a:spcBef>
              <a:spcAft>
                <a:spcPts val="0"/>
              </a:spcAft>
              <a:buNone/>
            </a:pPr>
            <a:r>
              <a:t/>
            </a:r>
            <a:endParaRPr sz="2400">
              <a:solidFill>
                <a:srgbClr val="EFEFEF"/>
              </a:solidFill>
              <a:latin typeface="Consolas"/>
              <a:ea typeface="Consolas"/>
              <a:cs typeface="Consolas"/>
              <a:sym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Running a BDD tool</a:t>
            </a:r>
            <a:endParaRPr/>
          </a:p>
        </p:txBody>
      </p:sp>
      <p:pic>
        <p:nvPicPr>
          <p:cNvPr id="334" name="Shape 334"/>
          <p:cNvPicPr preferRelativeResize="0"/>
          <p:nvPr/>
        </p:nvPicPr>
        <p:blipFill>
          <a:blip r:embed="rId3">
            <a:alphaModFix/>
          </a:blip>
          <a:stretch>
            <a:fillRect/>
          </a:stretch>
        </p:blipFill>
        <p:spPr>
          <a:xfrm>
            <a:off x="1112050" y="1063378"/>
            <a:ext cx="6919900" cy="3775322"/>
          </a:xfrm>
          <a:prstGeom prst="rect">
            <a:avLst/>
          </a:prstGeom>
          <a:noFill/>
          <a:ln>
            <a:noFill/>
          </a:ln>
          <a:effectLst>
            <a:outerShdw blurRad="300038" rotWithShape="0" algn="bl" dir="4800000" dist="85725">
              <a:srgbClr val="000000">
                <a:alpha val="9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Observations</a:t>
            </a:r>
            <a:endParaRPr/>
          </a:p>
        </p:txBody>
      </p:sp>
      <p:sp>
        <p:nvSpPr>
          <p:cNvPr id="340" name="Shape 340"/>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Takes some time getting used to writing features</a:t>
            </a:r>
            <a:endParaRPr sz="2400"/>
          </a:p>
          <a:p>
            <a:pPr indent="-381000" lvl="0" marL="457200" rtl="0">
              <a:spcBef>
                <a:spcPts val="0"/>
              </a:spcBef>
              <a:spcAft>
                <a:spcPts val="0"/>
              </a:spcAft>
              <a:buSzPts val="2400"/>
              <a:buChar char="•"/>
            </a:pPr>
            <a:r>
              <a:rPr lang="en-GB" sz="2400"/>
              <a:t>… but it starts to feel natural very quickly</a:t>
            </a:r>
            <a:endParaRPr sz="2400"/>
          </a:p>
          <a:p>
            <a:pPr indent="-381000" lvl="0" marL="457200" rtl="0">
              <a:spcBef>
                <a:spcPts val="0"/>
              </a:spcBef>
              <a:spcAft>
                <a:spcPts val="0"/>
              </a:spcAft>
              <a:buSzPts val="2400"/>
              <a:buChar char="•"/>
            </a:pPr>
            <a:r>
              <a:rPr lang="en-GB" sz="2400"/>
              <a:t>Can be hard to balance readability vs detail given the context</a:t>
            </a:r>
            <a:endParaRPr sz="2400"/>
          </a:p>
          <a:p>
            <a:pPr indent="-381000" lvl="0" marL="457200">
              <a:spcBef>
                <a:spcPts val="0"/>
              </a:spcBef>
              <a:spcAft>
                <a:spcPts val="0"/>
              </a:spcAft>
              <a:buSzPts val="2400"/>
              <a:buChar char="•"/>
            </a:pPr>
            <a:r>
              <a:rPr lang="en-GB" sz="2400"/>
              <a:t>… but features can evolve naturally and improve iteratively</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Shape 34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Writing good stories</a:t>
            </a:r>
            <a:endParaRPr/>
          </a:p>
        </p:txBody>
      </p:sp>
      <p:sp>
        <p:nvSpPr>
          <p:cNvPr id="346" name="Shape 3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Don’t worry about perfections - just write something</a:t>
            </a:r>
            <a:endParaRPr sz="2400"/>
          </a:p>
          <a:p>
            <a:pPr indent="-381000" lvl="0" marL="457200" rtl="0">
              <a:spcBef>
                <a:spcPts val="0"/>
              </a:spcBef>
              <a:spcAft>
                <a:spcPts val="0"/>
              </a:spcAft>
              <a:buSzPts val="2400"/>
              <a:buChar char="•"/>
            </a:pPr>
            <a:r>
              <a:rPr lang="en-GB" sz="2400"/>
              <a:t>Pretend somebody is standing in front of you and you are casually explaining the subject to them - ELI5</a:t>
            </a:r>
            <a:endParaRPr sz="2400"/>
          </a:p>
          <a:p>
            <a:pPr indent="-381000" lvl="0" marL="457200" rtl="0">
              <a:spcBef>
                <a:spcPts val="0"/>
              </a:spcBef>
              <a:spcAft>
                <a:spcPts val="0"/>
              </a:spcAft>
              <a:buSzPts val="2400"/>
              <a:buChar char="•"/>
            </a:pPr>
            <a:r>
              <a:rPr lang="en-GB" sz="2400"/>
              <a:t>Remember, it’s about communicating an idea - capture the </a:t>
            </a:r>
            <a:r>
              <a:rPr lang="en-GB" sz="2400"/>
              <a:t>essence</a:t>
            </a:r>
            <a:r>
              <a:rPr lang="en-GB" sz="2400"/>
              <a:t> of the story to be told</a:t>
            </a:r>
            <a:endParaRPr sz="2400"/>
          </a:p>
          <a:p>
            <a:pPr indent="-381000" lvl="0" marL="457200" rtl="0">
              <a:spcBef>
                <a:spcPts val="0"/>
              </a:spcBef>
              <a:spcAft>
                <a:spcPts val="0"/>
              </a:spcAft>
              <a:buSzPts val="2400"/>
              <a:buChar char="•"/>
            </a:pPr>
            <a:r>
              <a:rPr lang="en-GB" sz="2400"/>
              <a:t>Make sure your “In order to” contains the why and not the how</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Hands-on: Group story writing</a:t>
            </a:r>
            <a:endParaRPr/>
          </a:p>
        </p:txBody>
      </p:sp>
      <p:sp>
        <p:nvSpPr>
          <p:cNvPr id="352" name="Shape 3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Making a phone call on a mobile phone</a:t>
            </a:r>
            <a:endParaRPr/>
          </a:p>
          <a:p>
            <a:pPr indent="-431800" lvl="0" marL="457200" rtl="0">
              <a:spcBef>
                <a:spcPts val="0"/>
              </a:spcBef>
              <a:spcAft>
                <a:spcPts val="0"/>
              </a:spcAft>
              <a:buSzPts val="3200"/>
              <a:buChar char="•"/>
            </a:pPr>
            <a:r>
              <a:rPr lang="en-GB"/>
              <a:t>Going to the gym</a:t>
            </a:r>
            <a:endParaRPr/>
          </a:p>
          <a:p>
            <a:pPr indent="-431800" lvl="0" marL="457200">
              <a:spcBef>
                <a:spcPts val="0"/>
              </a:spcBef>
              <a:spcAft>
                <a:spcPts val="0"/>
              </a:spcAft>
              <a:buSzPts val="3200"/>
              <a:buChar char="•"/>
            </a:pPr>
            <a:r>
              <a:rPr lang="en-GB"/>
              <a:t>Connecting to a 3rd party API to validate some data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Making a phone call</a:t>
            </a:r>
            <a:endParaRPr/>
          </a:p>
        </p:txBody>
      </p:sp>
      <p:sp>
        <p:nvSpPr>
          <p:cNvPr id="358" name="Shape 358"/>
          <p:cNvSpPr txBox="1"/>
          <p:nvPr>
            <p:ph idx="1" type="body"/>
          </p:nvPr>
        </p:nvSpPr>
        <p:spPr>
          <a:xfrm>
            <a:off x="457200" y="971550"/>
            <a:ext cx="8395200" cy="38406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Redial a recent call</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save time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As a mobile phone user</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 want to call someone I have spoken to recently</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Calling from history</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phone app showing recent calls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I tap on a call in the list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I tap on the “Call” button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the phone will immediately start calling the number from the call</a:t>
            </a:r>
            <a:endParaRPr sz="1400">
              <a:solidFill>
                <a:srgbClr val="666666"/>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Going to the gym</a:t>
            </a:r>
            <a:endParaRPr/>
          </a:p>
        </p:txBody>
      </p:sp>
      <p:sp>
        <p:nvSpPr>
          <p:cNvPr id="364" name="Shape 364"/>
          <p:cNvSpPr txBox="1"/>
          <p:nvPr>
            <p:ph idx="1" type="body"/>
          </p:nvPr>
        </p:nvSpPr>
        <p:spPr>
          <a:xfrm>
            <a:off x="457200" y="971550"/>
            <a:ext cx="8395200" cy="38406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Going to the gym</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stay fit and healthy</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As a busy person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 want a quick and comprehensive exercise routine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Using the resistance equipment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resistance exercise machine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instructions for the exercise machine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I correctly follow the instructions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I set the </a:t>
            </a:r>
            <a:r>
              <a:rPr lang="en-GB" sz="1400">
                <a:solidFill>
                  <a:srgbClr val="666666"/>
                </a:solidFill>
                <a:latin typeface="Consolas"/>
                <a:ea typeface="Consolas"/>
                <a:cs typeface="Consolas"/>
                <a:sym typeface="Consolas"/>
              </a:rPr>
              <a:t>resistance</a:t>
            </a:r>
            <a:r>
              <a:rPr lang="en-GB" sz="1400">
                <a:solidFill>
                  <a:srgbClr val="666666"/>
                </a:solidFill>
                <a:latin typeface="Consolas"/>
                <a:ea typeface="Consolas"/>
                <a:cs typeface="Consolas"/>
                <a:sym typeface="Consolas"/>
              </a:rPr>
              <a:t> correctly</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I will strengthen and tone the muscle areas indicated</a:t>
            </a:r>
            <a:endParaRPr sz="1400">
              <a:solidFill>
                <a:srgbClr val="666666"/>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Shape 36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Connecting to 3rd party</a:t>
            </a:r>
            <a:endParaRPr/>
          </a:p>
        </p:txBody>
      </p:sp>
      <p:sp>
        <p:nvSpPr>
          <p:cNvPr id="370" name="Shape 370"/>
          <p:cNvSpPr txBox="1"/>
          <p:nvPr>
            <p:ph idx="1" type="body"/>
          </p:nvPr>
        </p:nvSpPr>
        <p:spPr>
          <a:xfrm>
            <a:off x="457200" y="971550"/>
            <a:ext cx="7595700" cy="38406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Validate data against 3rd party service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ensure data quality and correctness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As business analyst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 want to the data to be validated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Successfully validating against the ACME API</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the ACME data validation API</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a data object to be validated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call the ACME API</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we provide the data to be validated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the API responds with a “status” of “valid”</a:t>
            </a:r>
            <a:endParaRPr sz="1400">
              <a:solidFill>
                <a:srgbClr val="666666"/>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Shape 3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Introduction to</a:t>
            </a:r>
            <a:endParaRPr/>
          </a:p>
          <a:p>
            <a:pPr indent="0" lvl="0" marL="0">
              <a:spcBef>
                <a:spcPts val="0"/>
              </a:spcBef>
              <a:spcAft>
                <a:spcPts val="0"/>
              </a:spcAft>
              <a:buNone/>
            </a:pPr>
            <a:r>
              <a:rPr lang="en-GB"/>
              <a:t>Threat Modeling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idx="1" type="body"/>
          </p:nvPr>
        </p:nvSpPr>
        <p:spPr>
          <a:xfrm>
            <a:off x="457200" y="793050"/>
            <a:ext cx="8229600" cy="3557400"/>
          </a:xfrm>
          <a:prstGeom prst="rect">
            <a:avLst/>
          </a:prstGeom>
        </p:spPr>
        <p:txBody>
          <a:bodyPr anchorCtr="0" anchor="ctr" bIns="91425" lIns="91425" spcFirstLastPara="1" rIns="91425" wrap="square" tIns="91425">
            <a:noAutofit/>
          </a:bodyPr>
          <a:lstStyle/>
          <a:p>
            <a:pPr indent="0" lvl="0" marL="0" algn="ctr">
              <a:spcBef>
                <a:spcPts val="640"/>
              </a:spcBef>
              <a:spcAft>
                <a:spcPts val="0"/>
              </a:spcAft>
              <a:buNone/>
            </a:pPr>
            <a:r>
              <a:rPr lang="en-GB" sz="4200"/>
              <a:t>Threat modeling is the process of understanding and communicating threats and mitigations in the context of something of value, typically applications or services</a:t>
            </a:r>
            <a:endParaRPr sz="4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Why threat model?</a:t>
            </a:r>
            <a:endParaRPr/>
          </a:p>
        </p:txBody>
      </p:sp>
      <p:sp>
        <p:nvSpPr>
          <p:cNvPr id="386" name="Shape 386"/>
          <p:cNvSpPr txBox="1"/>
          <p:nvPr>
            <p:ph idx="1" type="body"/>
          </p:nvPr>
        </p:nvSpPr>
        <p:spPr>
          <a:xfrm>
            <a:off x="311700" y="1152475"/>
            <a:ext cx="8520600" cy="2804100"/>
          </a:xfrm>
          <a:prstGeom prst="rect">
            <a:avLst/>
          </a:prstGeom>
        </p:spPr>
        <p:txBody>
          <a:bodyPr anchorCtr="0" anchor="t" bIns="91425" lIns="91425" spcFirstLastPara="1" rIns="91425" wrap="square" tIns="91425">
            <a:noAutofit/>
          </a:bodyPr>
          <a:lstStyle/>
          <a:p>
            <a:pPr indent="-381000" lvl="0" marL="457200" rtl="0">
              <a:spcBef>
                <a:spcPts val="0"/>
              </a:spcBef>
              <a:spcAft>
                <a:spcPts val="0"/>
              </a:spcAft>
              <a:buClr>
                <a:srgbClr val="222222"/>
              </a:buClr>
              <a:buSzPts val="2400"/>
              <a:buChar char="•"/>
            </a:pPr>
            <a:r>
              <a:rPr lang="en-GB" sz="2400">
                <a:solidFill>
                  <a:srgbClr val="222222"/>
                </a:solidFill>
              </a:rPr>
              <a:t>Addresses security at a fundamental, architectural level. </a:t>
            </a:r>
            <a:endParaRPr sz="2400">
              <a:solidFill>
                <a:srgbClr val="222222"/>
              </a:solidFill>
            </a:endParaRPr>
          </a:p>
          <a:p>
            <a:pPr indent="-381000" lvl="0" marL="457200" rtl="0">
              <a:spcBef>
                <a:spcPts val="0"/>
              </a:spcBef>
              <a:spcAft>
                <a:spcPts val="0"/>
              </a:spcAft>
              <a:buClr>
                <a:srgbClr val="222222"/>
              </a:buClr>
              <a:buSzPts val="2400"/>
              <a:buChar char="•"/>
            </a:pPr>
            <a:r>
              <a:rPr lang="en-GB" sz="2400">
                <a:solidFill>
                  <a:srgbClr val="222222"/>
                </a:solidFill>
              </a:rPr>
              <a:t>Design flaws that turn into vulnerabilities are hard to pick up in code scans. </a:t>
            </a:r>
            <a:endParaRPr sz="2400">
              <a:solidFill>
                <a:srgbClr val="222222"/>
              </a:solidFill>
            </a:endParaRPr>
          </a:p>
          <a:p>
            <a:pPr indent="-381000" lvl="0" marL="457200" rtl="0">
              <a:spcBef>
                <a:spcPts val="0"/>
              </a:spcBef>
              <a:spcAft>
                <a:spcPts val="0"/>
              </a:spcAft>
              <a:buClr>
                <a:srgbClr val="222222"/>
              </a:buClr>
              <a:buSzPts val="2400"/>
              <a:buChar char="•"/>
            </a:pPr>
            <a:r>
              <a:rPr lang="en-GB" sz="2400">
                <a:solidFill>
                  <a:srgbClr val="222222"/>
                </a:solidFill>
              </a:rPr>
              <a:t>Help guide and prioritise other controls and make the best use of them. </a:t>
            </a:r>
            <a:r>
              <a:rPr lang="en-GB" sz="2400">
                <a:solidFill>
                  <a:srgbClr val="222222"/>
                </a:solidFill>
              </a:rPr>
              <a:t>Less reliance on band-aid solutions.</a:t>
            </a:r>
            <a:r>
              <a:rPr lang="en-GB" sz="2400">
                <a:solidFill>
                  <a:srgbClr val="222222"/>
                </a:solidFill>
              </a:rPr>
              <a:t> </a:t>
            </a:r>
            <a:endParaRPr sz="2400">
              <a:solidFill>
                <a:srgbClr val="222222"/>
              </a:solidFill>
            </a:endParaRPr>
          </a:p>
          <a:p>
            <a:pPr indent="-381000" lvl="0" marL="457200" rtl="0">
              <a:spcBef>
                <a:spcPts val="0"/>
              </a:spcBef>
              <a:spcAft>
                <a:spcPts val="0"/>
              </a:spcAft>
              <a:buClr>
                <a:srgbClr val="222222"/>
              </a:buClr>
              <a:buSzPts val="2400"/>
              <a:buChar char="•"/>
            </a:pPr>
            <a:r>
              <a:rPr lang="en-GB" sz="2400">
                <a:solidFill>
                  <a:srgbClr val="222222"/>
                </a:solidFill>
              </a:rPr>
              <a:t>Find problems sooner, fix them sooner, cheaper.</a:t>
            </a:r>
            <a:endParaRPr sz="2400">
              <a:solidFill>
                <a:srgbClr val="222222"/>
              </a:solidFill>
            </a:endParaRPr>
          </a:p>
          <a:p>
            <a:pPr indent="-381000" lvl="0" marL="457200" rtl="0">
              <a:spcBef>
                <a:spcPts val="0"/>
              </a:spcBef>
              <a:spcAft>
                <a:spcPts val="0"/>
              </a:spcAft>
              <a:buClr>
                <a:srgbClr val="222222"/>
              </a:buClr>
              <a:buSzPts val="2400"/>
              <a:buChar char="•"/>
            </a:pPr>
            <a:r>
              <a:rPr lang="en-GB" sz="2400">
                <a:solidFill>
                  <a:srgbClr val="222222"/>
                </a:solidFill>
              </a:rPr>
              <a:t>Brings development teams closer to security. </a:t>
            </a:r>
            <a:endParaRPr sz="2400">
              <a:solidFill>
                <a:srgbClr val="222222"/>
              </a:solidFill>
            </a:endParaRPr>
          </a:p>
        </p:txBody>
      </p:sp>
      <p:sp>
        <p:nvSpPr>
          <p:cNvPr id="387" name="Shape 387"/>
          <p:cNvSpPr txBox="1"/>
          <p:nvPr/>
        </p:nvSpPr>
        <p:spPr>
          <a:xfrm>
            <a:off x="0" y="3935575"/>
            <a:ext cx="91440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900"/>
              </a:spcAft>
              <a:buNone/>
            </a:pPr>
            <a:r>
              <a:rPr i="1" lang="en-GB" sz="2400">
                <a:solidFill>
                  <a:srgbClr val="222222"/>
                </a:solidFill>
                <a:latin typeface="Calibri"/>
                <a:ea typeface="Calibri"/>
                <a:cs typeface="Calibri"/>
                <a:sym typeface="Calibri"/>
              </a:rPr>
              <a:t>“You can't secure what you don't understand.”</a:t>
            </a:r>
            <a:r>
              <a:rPr lang="en-GB" sz="2400">
                <a:solidFill>
                  <a:srgbClr val="222222"/>
                </a:solidFill>
                <a:latin typeface="Calibri"/>
                <a:ea typeface="Calibri"/>
                <a:cs typeface="Calibri"/>
                <a:sym typeface="Calibri"/>
              </a:rPr>
              <a:t> - Bruce Schneier, 1999</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Threat modeling is easy (and fun)</a:t>
            </a:r>
            <a:endParaRPr/>
          </a:p>
        </p:txBody>
      </p:sp>
      <p:sp>
        <p:nvSpPr>
          <p:cNvPr id="393" name="Shape 393"/>
          <p:cNvSpPr txBox="1"/>
          <p:nvPr>
            <p:ph idx="1" type="body"/>
          </p:nvPr>
        </p:nvSpPr>
        <p:spPr>
          <a:xfrm>
            <a:off x="457200" y="1136775"/>
            <a:ext cx="29478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You already do it every day, for example when parking your car in a new area.</a:t>
            </a:r>
            <a:endParaRPr sz="2400"/>
          </a:p>
        </p:txBody>
      </p:sp>
      <p:pic>
        <p:nvPicPr>
          <p:cNvPr id="394" name="Shape 394"/>
          <p:cNvPicPr preferRelativeResize="0"/>
          <p:nvPr/>
        </p:nvPicPr>
        <p:blipFill>
          <a:blip r:embed="rId3">
            <a:alphaModFix/>
          </a:blip>
          <a:stretch>
            <a:fillRect/>
          </a:stretch>
        </p:blipFill>
        <p:spPr>
          <a:xfrm>
            <a:off x="4132709" y="1136775"/>
            <a:ext cx="4128016" cy="309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Shape 39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Vocabulary - Car example</a:t>
            </a:r>
            <a:endParaRPr/>
          </a:p>
        </p:txBody>
      </p:sp>
      <p:sp>
        <p:nvSpPr>
          <p:cNvPr id="400" name="Shape 400"/>
          <p:cNvSpPr txBox="1"/>
          <p:nvPr>
            <p:ph idx="1" type="body"/>
          </p:nvPr>
        </p:nvSpPr>
        <p:spPr>
          <a:xfrm>
            <a:off x="457200" y="1200150"/>
            <a:ext cx="4038600" cy="3394500"/>
          </a:xfrm>
          <a:prstGeom prst="rect">
            <a:avLst/>
          </a:prstGeom>
        </p:spPr>
        <p:txBody>
          <a:bodyPr anchorCtr="0" anchor="t" bIns="91425" lIns="91425" spcFirstLastPara="1" rIns="91425" wrap="square" tIns="91425">
            <a:noAutofit/>
          </a:bodyPr>
          <a:lstStyle/>
          <a:p>
            <a:pPr indent="0" lvl="0" marL="0">
              <a:spcBef>
                <a:spcPts val="560"/>
              </a:spcBef>
              <a:spcAft>
                <a:spcPts val="0"/>
              </a:spcAft>
              <a:buNone/>
            </a:pPr>
            <a:r>
              <a:rPr lang="en-GB" sz="2400" u="sng"/>
              <a:t>Bug</a:t>
            </a:r>
            <a:r>
              <a:rPr lang="en-GB" sz="2400"/>
              <a:t> - Window stuck open</a:t>
            </a:r>
            <a:endParaRPr sz="2400"/>
          </a:p>
          <a:p>
            <a:pPr indent="0" lvl="0" marL="0">
              <a:spcBef>
                <a:spcPts val="560"/>
              </a:spcBef>
              <a:spcAft>
                <a:spcPts val="0"/>
              </a:spcAft>
              <a:buNone/>
            </a:pPr>
            <a:r>
              <a:rPr lang="en-GB" sz="2400" u="sng"/>
              <a:t>Vulnerability</a:t>
            </a:r>
            <a:r>
              <a:rPr lang="en-GB" sz="2400"/>
              <a:t> - Window glass can be smashed (security/usability tradeoff)</a:t>
            </a:r>
            <a:endParaRPr sz="2400"/>
          </a:p>
          <a:p>
            <a:pPr indent="0" lvl="0" marL="0">
              <a:spcBef>
                <a:spcPts val="560"/>
              </a:spcBef>
              <a:spcAft>
                <a:spcPts val="0"/>
              </a:spcAft>
              <a:buNone/>
            </a:pPr>
            <a:r>
              <a:rPr lang="en-GB" sz="2400" u="sng"/>
              <a:t>Threat</a:t>
            </a:r>
            <a:r>
              <a:rPr lang="en-GB" sz="2400"/>
              <a:t> - Car is broken into</a:t>
            </a:r>
            <a:endParaRPr sz="2400"/>
          </a:p>
          <a:p>
            <a:pPr indent="0" lvl="0" marL="0">
              <a:spcBef>
                <a:spcPts val="560"/>
              </a:spcBef>
              <a:spcAft>
                <a:spcPts val="0"/>
              </a:spcAft>
              <a:buNone/>
            </a:pPr>
            <a:r>
              <a:rPr lang="en-GB" sz="2400" u="sng"/>
              <a:t>Threat actor</a:t>
            </a:r>
            <a:r>
              <a:rPr lang="en-GB" sz="2400"/>
              <a:t> - Bad dude breaking into cars</a:t>
            </a:r>
            <a:endParaRPr sz="2400"/>
          </a:p>
        </p:txBody>
      </p:sp>
      <p:sp>
        <p:nvSpPr>
          <p:cNvPr id="401" name="Shape 401"/>
          <p:cNvSpPr txBox="1"/>
          <p:nvPr>
            <p:ph idx="2" type="body"/>
          </p:nvPr>
        </p:nvSpPr>
        <p:spPr>
          <a:xfrm>
            <a:off x="4648200" y="1200150"/>
            <a:ext cx="4038600" cy="3394500"/>
          </a:xfrm>
          <a:prstGeom prst="rect">
            <a:avLst/>
          </a:prstGeom>
        </p:spPr>
        <p:txBody>
          <a:bodyPr anchorCtr="0" anchor="t" bIns="91425" lIns="91425" spcFirstLastPara="1" rIns="91425" wrap="square" tIns="91425">
            <a:noAutofit/>
          </a:bodyPr>
          <a:lstStyle/>
          <a:p>
            <a:pPr indent="0" lvl="0" marL="0">
              <a:spcBef>
                <a:spcPts val="560"/>
              </a:spcBef>
              <a:spcAft>
                <a:spcPts val="0"/>
              </a:spcAft>
              <a:buNone/>
            </a:pPr>
            <a:r>
              <a:rPr lang="en-GB" sz="2400" u="sng"/>
              <a:t>Exploit</a:t>
            </a:r>
            <a:r>
              <a:rPr lang="en-GB" sz="2400"/>
              <a:t> - The brick used</a:t>
            </a:r>
            <a:endParaRPr sz="2400"/>
          </a:p>
          <a:p>
            <a:pPr indent="0" lvl="0" marL="0">
              <a:spcBef>
                <a:spcPts val="560"/>
              </a:spcBef>
              <a:spcAft>
                <a:spcPts val="0"/>
              </a:spcAft>
              <a:buNone/>
            </a:pPr>
            <a:r>
              <a:rPr lang="en-GB" sz="2400" u="sng"/>
              <a:t>Mitigation</a:t>
            </a:r>
            <a:r>
              <a:rPr lang="en-GB" sz="2400"/>
              <a:t> - Bulletproof glass, alarm (detective)</a:t>
            </a:r>
            <a:endParaRPr sz="2400"/>
          </a:p>
          <a:p>
            <a:pPr indent="0" lvl="0" marL="0">
              <a:spcBef>
                <a:spcPts val="560"/>
              </a:spcBef>
              <a:spcAft>
                <a:spcPts val="0"/>
              </a:spcAft>
              <a:buNone/>
            </a:pPr>
            <a:r>
              <a:rPr lang="en-GB" sz="2400" u="sng"/>
              <a:t>Compound threat</a:t>
            </a:r>
            <a:r>
              <a:rPr lang="en-GB" sz="2400"/>
              <a:t> - Car is broken into and stolen</a:t>
            </a:r>
            <a:endParaRPr sz="2400"/>
          </a:p>
          <a:p>
            <a:pPr indent="0" lvl="0" marL="0">
              <a:spcBef>
                <a:spcPts val="560"/>
              </a:spcBef>
              <a:spcAft>
                <a:spcPts val="0"/>
              </a:spcAft>
              <a:buNone/>
            </a:pPr>
            <a:r>
              <a:rPr lang="en-GB" sz="2400" u="sng"/>
              <a:t>Risk</a:t>
            </a:r>
            <a:r>
              <a:rPr lang="en-GB" sz="2400"/>
              <a:t> - </a:t>
            </a:r>
            <a:r>
              <a:rPr lang="en-GB" sz="2400" u="sng"/>
              <a:t>Impact</a:t>
            </a:r>
            <a:r>
              <a:rPr lang="en-GB" sz="2400"/>
              <a:t>: Insured? New car? Inconvenient? </a:t>
            </a:r>
            <a:r>
              <a:rPr lang="en-GB" sz="2400" u="sng"/>
              <a:t>Likelihood</a:t>
            </a:r>
            <a:r>
              <a:rPr lang="en-GB" sz="2400"/>
              <a:t>: Flashy car? Environment</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Overview of methodologies</a:t>
            </a:r>
            <a:endParaRPr/>
          </a:p>
        </p:txBody>
      </p:sp>
      <p:sp>
        <p:nvSpPr>
          <p:cNvPr id="407" name="Shape 407"/>
          <p:cNvSpPr txBox="1"/>
          <p:nvPr>
            <p:ph idx="1" type="body"/>
          </p:nvPr>
        </p:nvSpPr>
        <p:spPr>
          <a:xfrm>
            <a:off x="311700" y="1152475"/>
            <a:ext cx="8520600" cy="30261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There is no one right way to threat model. </a:t>
            </a:r>
            <a:endParaRPr sz="2400"/>
          </a:p>
          <a:p>
            <a:pPr indent="-381000" lvl="0" marL="457200" rtl="0">
              <a:spcBef>
                <a:spcPts val="0"/>
              </a:spcBef>
              <a:spcAft>
                <a:spcPts val="0"/>
              </a:spcAft>
              <a:buSzPts val="2400"/>
              <a:buChar char="•"/>
            </a:pPr>
            <a:r>
              <a:rPr lang="en-GB" sz="2400"/>
              <a:t>Modeling serves the purpose of simplifying complex things to aid understanding.</a:t>
            </a:r>
            <a:endParaRPr sz="2400"/>
          </a:p>
          <a:p>
            <a:pPr indent="-381000" lvl="0" marL="457200" rtl="0">
              <a:spcBef>
                <a:spcPts val="0"/>
              </a:spcBef>
              <a:spcAft>
                <a:spcPts val="0"/>
              </a:spcAft>
              <a:buSzPts val="2400"/>
              <a:buChar char="•"/>
            </a:pPr>
            <a:r>
              <a:rPr lang="en-GB" sz="2400"/>
              <a:t>Models are never perfect - </a:t>
            </a:r>
            <a:r>
              <a:rPr lang="en-GB" sz="2400"/>
              <a:t>all models are wrong, some are useful. </a:t>
            </a:r>
            <a:endParaRPr sz="2400"/>
          </a:p>
          <a:p>
            <a:pPr indent="-381000" lvl="0" marL="457200" rtl="0">
              <a:spcBef>
                <a:spcPts val="0"/>
              </a:spcBef>
              <a:spcAft>
                <a:spcPts val="0"/>
              </a:spcAft>
              <a:buSzPts val="2400"/>
              <a:buChar char="•"/>
            </a:pPr>
            <a:r>
              <a:rPr lang="en-GB" sz="2400"/>
              <a:t>Be lean - start simple, try something, learn, tweak, experiment and repeat.</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Answer the 4 basic questions</a:t>
            </a:r>
            <a:endParaRPr/>
          </a:p>
        </p:txBody>
      </p:sp>
      <p:sp>
        <p:nvSpPr>
          <p:cNvPr id="413" name="Shape 413"/>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2400"/>
              <a:t>Different methodologies have different approaches, but a good general approach is to ask 4 basic questions:</a:t>
            </a:r>
            <a:endParaRPr sz="2400"/>
          </a:p>
          <a:p>
            <a:pPr indent="0" lvl="0" marL="0" rtl="0">
              <a:spcBef>
                <a:spcPts val="640"/>
              </a:spcBef>
              <a:spcAft>
                <a:spcPts val="0"/>
              </a:spcAft>
              <a:buNone/>
            </a:pPr>
            <a:r>
              <a:t/>
            </a:r>
            <a:endParaRPr sz="2400"/>
          </a:p>
          <a:p>
            <a:pPr indent="-381000" lvl="0" marL="457200" rtl="0">
              <a:spcBef>
                <a:spcPts val="640"/>
              </a:spcBef>
              <a:spcAft>
                <a:spcPts val="0"/>
              </a:spcAft>
              <a:buSzPts val="2400"/>
              <a:buAutoNum type="arabicPeriod"/>
            </a:pPr>
            <a:r>
              <a:rPr lang="en-GB" sz="2400"/>
              <a:t>What are you building?</a:t>
            </a:r>
            <a:endParaRPr sz="2400"/>
          </a:p>
          <a:p>
            <a:pPr indent="-381000" lvl="0" marL="457200" rtl="0">
              <a:spcBef>
                <a:spcPts val="0"/>
              </a:spcBef>
              <a:spcAft>
                <a:spcPts val="0"/>
              </a:spcAft>
              <a:buSzPts val="2400"/>
              <a:buAutoNum type="arabicPeriod"/>
            </a:pPr>
            <a:r>
              <a:rPr lang="en-GB" sz="2400"/>
              <a:t>What can go wrong?</a:t>
            </a:r>
            <a:endParaRPr sz="2400"/>
          </a:p>
          <a:p>
            <a:pPr indent="-381000" lvl="0" marL="457200" rtl="0">
              <a:spcBef>
                <a:spcPts val="0"/>
              </a:spcBef>
              <a:spcAft>
                <a:spcPts val="0"/>
              </a:spcAft>
              <a:buSzPts val="2400"/>
              <a:buAutoNum type="arabicPeriod"/>
            </a:pPr>
            <a:r>
              <a:rPr lang="en-GB" sz="2400"/>
              <a:t>What are you going to do about it?</a:t>
            </a:r>
            <a:endParaRPr sz="2400"/>
          </a:p>
          <a:p>
            <a:pPr indent="-381000" lvl="0" marL="457200">
              <a:spcBef>
                <a:spcPts val="0"/>
              </a:spcBef>
              <a:spcAft>
                <a:spcPts val="0"/>
              </a:spcAft>
              <a:buSzPts val="2400"/>
              <a:buAutoNum type="arabicPeriod"/>
            </a:pPr>
            <a:r>
              <a:rPr lang="en-GB" sz="2400"/>
              <a:t>Are you doing a good job of answering 1 to 3?</a:t>
            </a:r>
            <a:endParaRPr sz="2400"/>
          </a:p>
        </p:txBody>
      </p:sp>
      <p:sp>
        <p:nvSpPr>
          <p:cNvPr id="414" name="Shape 414"/>
          <p:cNvSpPr txBox="1"/>
          <p:nvPr/>
        </p:nvSpPr>
        <p:spPr>
          <a:xfrm>
            <a:off x="0" y="4432926"/>
            <a:ext cx="7315200" cy="430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Credit: Microsoft &amp; Adam Shostack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Shape 41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What are you building?</a:t>
            </a:r>
            <a:endParaRPr/>
          </a:p>
        </p:txBody>
      </p:sp>
      <p:sp>
        <p:nvSpPr>
          <p:cNvPr id="420" name="Shape 420"/>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Threat modeling sessions should be run by the people doing the building, with support from subject matter experts (e.g. AppSec, Security Architecture) where needed</a:t>
            </a:r>
            <a:endParaRPr sz="2400"/>
          </a:p>
          <a:p>
            <a:pPr indent="-381000" lvl="0" marL="457200" rtl="0">
              <a:spcBef>
                <a:spcPts val="0"/>
              </a:spcBef>
              <a:spcAft>
                <a:spcPts val="0"/>
              </a:spcAft>
              <a:buSzPts val="2400"/>
              <a:buChar char="•"/>
            </a:pPr>
            <a:r>
              <a:rPr lang="en-GB" sz="2400"/>
              <a:t>Decide the scope for the available time - an application, a feature, sub-components, user journey</a:t>
            </a:r>
            <a:endParaRPr sz="2400"/>
          </a:p>
          <a:p>
            <a:pPr indent="-381000" lvl="0" marL="457200" rtl="0">
              <a:spcBef>
                <a:spcPts val="0"/>
              </a:spcBef>
              <a:spcAft>
                <a:spcPts val="0"/>
              </a:spcAft>
              <a:buSzPts val="2400"/>
              <a:buChar char="•"/>
            </a:pPr>
            <a:r>
              <a:rPr lang="en-GB" sz="2400"/>
              <a:t>Understand the targets. Use architecture diagrams, data flow diagrams, network diagrams, sequence diagrams - whatever is appropriate</a:t>
            </a:r>
            <a:endParaRPr sz="2400"/>
          </a:p>
          <a:p>
            <a:pPr indent="-381000" lvl="0" marL="457200" rtl="0">
              <a:spcBef>
                <a:spcPts val="0"/>
              </a:spcBef>
              <a:spcAft>
                <a:spcPts val="0"/>
              </a:spcAft>
              <a:buSzPts val="2400"/>
              <a:buChar char="•"/>
            </a:pPr>
            <a:r>
              <a:rPr lang="en-GB" sz="2400"/>
              <a:t>Define and draw the trust boundaries between </a:t>
            </a:r>
            <a:br>
              <a:rPr lang="en-GB" sz="2400"/>
            </a:br>
            <a:r>
              <a:rPr lang="en-GB" sz="2400"/>
              <a:t>components</a:t>
            </a:r>
            <a:endParaRPr sz="2400"/>
          </a:p>
          <a:p>
            <a:pPr indent="0" lvl="0" marL="0">
              <a:spcBef>
                <a:spcPts val="640"/>
              </a:spcBef>
              <a:spcAft>
                <a:spcPts val="0"/>
              </a:spcAft>
              <a:buNone/>
            </a:pPr>
            <a:r>
              <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Get the right people</a:t>
            </a:r>
            <a:endParaRPr/>
          </a:p>
        </p:txBody>
      </p:sp>
      <p:sp>
        <p:nvSpPr>
          <p:cNvPr id="426" name="Shape 426"/>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Someone needs to facilitate the session - keep things on topic, encourage participation</a:t>
            </a:r>
            <a:endParaRPr sz="2400"/>
          </a:p>
          <a:p>
            <a:pPr indent="-381000" lvl="0" marL="457200" rtl="0">
              <a:spcBef>
                <a:spcPts val="0"/>
              </a:spcBef>
              <a:spcAft>
                <a:spcPts val="0"/>
              </a:spcAft>
              <a:buSzPts val="2400"/>
              <a:buChar char="●"/>
            </a:pPr>
            <a:r>
              <a:rPr lang="en-GB" sz="2400"/>
              <a:t>Technical lead(s) who have a deep understanding</a:t>
            </a:r>
            <a:endParaRPr sz="2400"/>
          </a:p>
          <a:p>
            <a:pPr indent="-381000" lvl="0" marL="457200" rtl="0">
              <a:spcBef>
                <a:spcPts val="0"/>
              </a:spcBef>
              <a:spcAft>
                <a:spcPts val="0"/>
              </a:spcAft>
              <a:buSzPts val="2400"/>
              <a:buChar char="●"/>
            </a:pPr>
            <a:r>
              <a:rPr lang="en-GB" sz="2400"/>
              <a:t>As many other engineers from the project as is possible</a:t>
            </a:r>
            <a:endParaRPr sz="2400"/>
          </a:p>
          <a:p>
            <a:pPr indent="-381000" lvl="0" marL="457200" rtl="0">
              <a:spcBef>
                <a:spcPts val="0"/>
              </a:spcBef>
              <a:spcAft>
                <a:spcPts val="0"/>
              </a:spcAft>
              <a:buSzPts val="2400"/>
              <a:buChar char="●"/>
            </a:pPr>
            <a:r>
              <a:rPr lang="en-GB" sz="2400"/>
              <a:t>Someone to write down threats and mitigations</a:t>
            </a:r>
            <a:endParaRPr sz="2400"/>
          </a:p>
          <a:p>
            <a:pPr indent="-381000" lvl="0" marL="457200">
              <a:spcBef>
                <a:spcPts val="0"/>
              </a:spcBef>
              <a:spcAft>
                <a:spcPts val="0"/>
              </a:spcAft>
              <a:buSzPts val="2400"/>
              <a:buChar char="●"/>
            </a:pPr>
            <a:r>
              <a:rPr lang="en-GB" sz="2400"/>
              <a:t>Other SMEs such as security, QA, design</a:t>
            </a:r>
            <a:endParaRPr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Shape 43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Defining scope</a:t>
            </a:r>
            <a:endParaRPr/>
          </a:p>
        </p:txBody>
      </p:sp>
      <p:sp>
        <p:nvSpPr>
          <p:cNvPr id="432" name="Shape 432"/>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Choose an appropriate scope for the given time (e.g. 2 hours)</a:t>
            </a:r>
            <a:endParaRPr sz="2400"/>
          </a:p>
          <a:p>
            <a:pPr indent="-381000" lvl="0" marL="457200" rtl="0">
              <a:spcBef>
                <a:spcPts val="0"/>
              </a:spcBef>
              <a:spcAft>
                <a:spcPts val="0"/>
              </a:spcAft>
              <a:buSzPts val="2400"/>
              <a:buChar char="•"/>
            </a:pPr>
            <a:r>
              <a:rPr lang="en-GB" sz="2400"/>
              <a:t>If in doubt, start broad and have in-depth follow up sessions</a:t>
            </a:r>
            <a:endParaRPr sz="2400"/>
          </a:p>
          <a:p>
            <a:pPr indent="-381000" lvl="0" marL="457200" rtl="0">
              <a:spcBef>
                <a:spcPts val="0"/>
              </a:spcBef>
              <a:spcAft>
                <a:spcPts val="0"/>
              </a:spcAft>
              <a:buSzPts val="2400"/>
              <a:buChar char="•"/>
            </a:pPr>
            <a:r>
              <a:rPr lang="en-GB" sz="2400"/>
              <a:t>Other choices include focusing on a new feature</a:t>
            </a:r>
            <a:endParaRPr sz="2400"/>
          </a:p>
          <a:p>
            <a:pPr indent="-381000" lvl="0" marL="457200">
              <a:spcBef>
                <a:spcPts val="0"/>
              </a:spcBef>
              <a:spcAft>
                <a:spcPts val="0"/>
              </a:spcAft>
              <a:buSzPts val="2400"/>
              <a:buChar char="•"/>
            </a:pPr>
            <a:r>
              <a:rPr lang="en-GB" sz="2400"/>
              <a:t>Or user journey</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The OWASP Cloud Security project</a:t>
            </a:r>
            <a:endParaRPr/>
          </a:p>
        </p:txBody>
      </p:sp>
      <p:sp>
        <p:nvSpPr>
          <p:cNvPr id="153" name="Shape 153"/>
          <p:cNvSpPr txBox="1"/>
          <p:nvPr>
            <p:ph idx="1" type="body"/>
          </p:nvPr>
        </p:nvSpPr>
        <p:spPr>
          <a:xfrm>
            <a:off x="311700" y="1441575"/>
            <a:ext cx="8520600" cy="31272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Community-driven, open source</a:t>
            </a:r>
            <a:endParaRPr sz="2400"/>
          </a:p>
          <a:p>
            <a:pPr indent="-381000" lvl="0" marL="457200" rtl="0">
              <a:spcBef>
                <a:spcPts val="0"/>
              </a:spcBef>
              <a:spcAft>
                <a:spcPts val="0"/>
              </a:spcAft>
              <a:buSzPts val="2400"/>
              <a:buChar char="•"/>
            </a:pPr>
            <a:r>
              <a:rPr lang="en-GB" sz="2400"/>
              <a:t>Threat and control stories for cloud services</a:t>
            </a:r>
            <a:endParaRPr sz="2400"/>
          </a:p>
          <a:p>
            <a:pPr indent="-381000" lvl="0" marL="457200" rtl="0">
              <a:spcBef>
                <a:spcPts val="0"/>
              </a:spcBef>
              <a:spcAft>
                <a:spcPts val="0"/>
              </a:spcAft>
              <a:buSzPts val="2400"/>
              <a:buChar char="•"/>
            </a:pPr>
            <a:r>
              <a:rPr lang="en-GB" sz="2400"/>
              <a:t>Threats can be used as reference, in threat modeling or just to learn</a:t>
            </a:r>
            <a:endParaRPr sz="2400"/>
          </a:p>
          <a:p>
            <a:pPr indent="-381000" lvl="0" marL="457200">
              <a:spcBef>
                <a:spcPts val="0"/>
              </a:spcBef>
              <a:spcAft>
                <a:spcPts val="0"/>
              </a:spcAft>
              <a:buSzPts val="2400"/>
              <a:buChar char="•"/>
            </a:pPr>
            <a:r>
              <a:rPr lang="en-GB" sz="2400"/>
              <a:t>Controls can be used as reference, to learn or even for continuous testing</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Develop a common understanding</a:t>
            </a:r>
            <a:endParaRPr/>
          </a:p>
        </p:txBody>
      </p:sp>
      <p:sp>
        <p:nvSpPr>
          <p:cNvPr id="438" name="Shape 438"/>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Draw the target system or service on a whiteboard</a:t>
            </a:r>
            <a:endParaRPr sz="2400"/>
          </a:p>
          <a:p>
            <a:pPr indent="-381000" lvl="0" marL="457200" rtl="0">
              <a:spcBef>
                <a:spcPts val="0"/>
              </a:spcBef>
              <a:spcAft>
                <a:spcPts val="0"/>
              </a:spcAft>
              <a:buSzPts val="2400"/>
              <a:buChar char="•"/>
            </a:pPr>
            <a:r>
              <a:rPr lang="en-GB" sz="2400"/>
              <a:t>Helps to ensure everyone agrees on what is true</a:t>
            </a:r>
            <a:endParaRPr sz="2400"/>
          </a:p>
          <a:p>
            <a:pPr indent="-381000" lvl="0" marL="457200" rtl="0">
              <a:spcBef>
                <a:spcPts val="0"/>
              </a:spcBef>
              <a:spcAft>
                <a:spcPts val="0"/>
              </a:spcAft>
              <a:buSzPts val="2400"/>
              <a:buChar char="•"/>
            </a:pPr>
            <a:r>
              <a:rPr lang="en-GB" sz="2400"/>
              <a:t>You typically get “that doesn’t connect there anymore” comments</a:t>
            </a:r>
            <a:endParaRPr sz="2400"/>
          </a:p>
          <a:p>
            <a:pPr indent="-381000" lvl="0" marL="457200">
              <a:spcBef>
                <a:spcPts val="0"/>
              </a:spcBef>
              <a:spcAft>
                <a:spcPts val="0"/>
              </a:spcAft>
              <a:buSzPts val="2400"/>
              <a:buChar char="•"/>
            </a:pPr>
            <a:r>
              <a:rPr lang="en-GB" sz="2400"/>
              <a:t>If you’re new to threat modeling, don’t get too hung up on exactly how to draw the diagram - just draw something everyone can understand</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Shape 443"/>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Define the trust boundaries</a:t>
            </a:r>
            <a:endParaRPr/>
          </a:p>
        </p:txBody>
      </p:sp>
      <p:sp>
        <p:nvSpPr>
          <p:cNvPr id="444" name="Shape 444"/>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Trust boundaries separate different levels of access, privilege, security</a:t>
            </a:r>
            <a:endParaRPr sz="2400"/>
          </a:p>
          <a:p>
            <a:pPr indent="-381000" lvl="0" marL="457200" rtl="0">
              <a:spcBef>
                <a:spcPts val="0"/>
              </a:spcBef>
              <a:spcAft>
                <a:spcPts val="0"/>
              </a:spcAft>
              <a:buSzPts val="2400"/>
              <a:buChar char="•"/>
            </a:pPr>
            <a:r>
              <a:rPr lang="en-GB" sz="2400"/>
              <a:t>Threats tend to concentrate at trust boundaries</a:t>
            </a:r>
            <a:endParaRPr sz="2400"/>
          </a:p>
          <a:p>
            <a:pPr indent="-381000" lvl="0" marL="457200">
              <a:spcBef>
                <a:spcPts val="0"/>
              </a:spcBef>
              <a:spcAft>
                <a:spcPts val="0"/>
              </a:spcAft>
              <a:buSzPts val="2400"/>
              <a:buChar char="•"/>
            </a:pPr>
            <a:r>
              <a:rPr lang="en-GB" sz="2400"/>
              <a:t>For example; a boundary exists between a user’s browser and the web service they are accessing</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48" name="Shape 448"/>
        <p:cNvGrpSpPr/>
        <p:nvPr/>
      </p:nvGrpSpPr>
      <p:grpSpPr>
        <a:xfrm>
          <a:off x="0" y="0"/>
          <a:ext cx="0" cy="0"/>
          <a:chOff x="0" y="0"/>
          <a:chExt cx="0" cy="0"/>
        </a:xfrm>
      </p:grpSpPr>
      <p:pic>
        <p:nvPicPr>
          <p:cNvPr id="449" name="Shape 449"/>
          <p:cNvPicPr preferRelativeResize="0"/>
          <p:nvPr/>
        </p:nvPicPr>
        <p:blipFill>
          <a:blip r:embed="rId3">
            <a:alphaModFix/>
          </a:blip>
          <a:stretch>
            <a:fillRect/>
          </a:stretch>
        </p:blipFill>
        <p:spPr>
          <a:xfrm>
            <a:off x="952500" y="109538"/>
            <a:ext cx="7239000" cy="4467225"/>
          </a:xfrm>
          <a:prstGeom prst="rect">
            <a:avLst/>
          </a:prstGeom>
          <a:noFill/>
          <a:ln>
            <a:noFill/>
          </a:ln>
          <a:effectLst>
            <a:outerShdw blurRad="357188" rotWithShape="0" algn="bl" dir="5340000" dist="95250">
              <a:srgbClr val="000000">
                <a:alpha val="90000"/>
              </a:srgbClr>
            </a:outerShdw>
          </a:effectLst>
        </p:spPr>
      </p:pic>
      <p:sp>
        <p:nvSpPr>
          <p:cNvPr id="450" name="Shape 450"/>
          <p:cNvSpPr txBox="1"/>
          <p:nvPr/>
        </p:nvSpPr>
        <p:spPr>
          <a:xfrm>
            <a:off x="0" y="4576775"/>
            <a:ext cx="6636000" cy="520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https://www.owasp.org/index.php/Application_Threat_Modeling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What can go wrong?</a:t>
            </a:r>
            <a:endParaRPr/>
          </a:p>
        </p:txBody>
      </p:sp>
      <p:sp>
        <p:nvSpPr>
          <p:cNvPr id="456" name="Shape 456"/>
          <p:cNvSpPr txBox="1"/>
          <p:nvPr>
            <p:ph idx="1" type="body"/>
          </p:nvPr>
        </p:nvSpPr>
        <p:spPr>
          <a:xfrm>
            <a:off x="457200" y="1200150"/>
            <a:ext cx="8229600" cy="12711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There are many different approaches and methodologies for identifying threats. STRIDE is a good starting point.</a:t>
            </a:r>
            <a:endParaRPr sz="2400"/>
          </a:p>
        </p:txBody>
      </p:sp>
      <p:sp>
        <p:nvSpPr>
          <p:cNvPr id="457" name="Shape 457"/>
          <p:cNvSpPr txBox="1"/>
          <p:nvPr/>
        </p:nvSpPr>
        <p:spPr>
          <a:xfrm>
            <a:off x="1464600" y="2471250"/>
            <a:ext cx="2984700" cy="2054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sz="2400">
                <a:latin typeface="Calibri"/>
                <a:ea typeface="Calibri"/>
                <a:cs typeface="Calibri"/>
                <a:sym typeface="Calibri"/>
              </a:rPr>
              <a:t>STRIDE</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DREAD</a:t>
            </a:r>
            <a:r>
              <a:rPr baseline="30000" lang="en-GB" sz="2400">
                <a:latin typeface="Calibri"/>
                <a:ea typeface="Calibri"/>
                <a:cs typeface="Calibri"/>
                <a:sym typeface="Calibri"/>
              </a:rPr>
              <a:t>*</a:t>
            </a:r>
            <a:endParaRPr baseline="30000"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PASTA</a:t>
            </a:r>
            <a:r>
              <a:rPr baseline="30000" lang="en-GB" sz="2400">
                <a:latin typeface="Calibri"/>
                <a:ea typeface="Calibri"/>
                <a:cs typeface="Calibri"/>
                <a:sym typeface="Calibri"/>
              </a:rPr>
              <a:t>**</a:t>
            </a:r>
            <a:endParaRPr baseline="30000" sz="2400">
              <a:latin typeface="Calibri"/>
              <a:ea typeface="Calibri"/>
              <a:cs typeface="Calibri"/>
              <a:sym typeface="Calibri"/>
            </a:endParaRPr>
          </a:p>
        </p:txBody>
      </p:sp>
      <p:sp>
        <p:nvSpPr>
          <p:cNvPr id="458" name="Shape 458"/>
          <p:cNvSpPr txBox="1"/>
          <p:nvPr/>
        </p:nvSpPr>
        <p:spPr>
          <a:xfrm>
            <a:off x="4858575" y="2471250"/>
            <a:ext cx="2984700" cy="2054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sz="2400">
                <a:latin typeface="Calibri"/>
                <a:ea typeface="Calibri"/>
                <a:cs typeface="Calibri"/>
                <a:sym typeface="Calibri"/>
              </a:rPr>
              <a:t>CAPEC</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CWEs</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OWASP Top 10</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Attack libraries</a:t>
            </a:r>
            <a:endParaRPr>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Overview of STRIDE</a:t>
            </a:r>
            <a:endParaRPr/>
          </a:p>
        </p:txBody>
      </p:sp>
      <p:sp>
        <p:nvSpPr>
          <p:cNvPr id="464" name="Shape 4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a:spcBef>
                <a:spcPts val="640"/>
              </a:spcBef>
              <a:spcAft>
                <a:spcPts val="0"/>
              </a:spcAft>
              <a:buSzPts val="2400"/>
              <a:buChar char="•"/>
            </a:pPr>
            <a:r>
              <a:rPr b="1" lang="en-GB" sz="2400"/>
              <a:t>S</a:t>
            </a:r>
            <a:r>
              <a:rPr lang="en-GB" sz="2400"/>
              <a:t>poofing - impersonating an entity or service</a:t>
            </a:r>
            <a:endParaRPr sz="2400"/>
          </a:p>
          <a:p>
            <a:pPr indent="-381000" lvl="0" marL="457200">
              <a:spcBef>
                <a:spcPts val="0"/>
              </a:spcBef>
              <a:spcAft>
                <a:spcPts val="0"/>
              </a:spcAft>
              <a:buSzPts val="2400"/>
              <a:buChar char="•"/>
            </a:pPr>
            <a:r>
              <a:rPr b="1" lang="en-GB" sz="2400"/>
              <a:t>T</a:t>
            </a:r>
            <a:r>
              <a:rPr lang="en-GB" sz="2400"/>
              <a:t>ampering - making unauthorised changes</a:t>
            </a:r>
            <a:endParaRPr sz="2400"/>
          </a:p>
          <a:p>
            <a:pPr indent="-381000" lvl="0" marL="457200">
              <a:spcBef>
                <a:spcPts val="0"/>
              </a:spcBef>
              <a:spcAft>
                <a:spcPts val="0"/>
              </a:spcAft>
              <a:buSzPts val="2400"/>
              <a:buChar char="•"/>
            </a:pPr>
            <a:r>
              <a:rPr b="1" lang="en-GB" sz="2400"/>
              <a:t>R</a:t>
            </a:r>
            <a:r>
              <a:rPr lang="en-GB" sz="2400"/>
              <a:t>epudiation - “wasn’t me”</a:t>
            </a:r>
            <a:endParaRPr sz="2400"/>
          </a:p>
          <a:p>
            <a:pPr indent="-381000" lvl="0" marL="457200">
              <a:spcBef>
                <a:spcPts val="0"/>
              </a:spcBef>
              <a:spcAft>
                <a:spcPts val="0"/>
              </a:spcAft>
              <a:buSzPts val="2400"/>
              <a:buChar char="•"/>
            </a:pPr>
            <a:r>
              <a:rPr b="1" lang="en-GB" sz="2400"/>
              <a:t>I</a:t>
            </a:r>
            <a:r>
              <a:rPr lang="en-GB" sz="2400"/>
              <a:t>nformation disclosure - getting unauthorised access to information</a:t>
            </a:r>
            <a:endParaRPr sz="2400"/>
          </a:p>
          <a:p>
            <a:pPr indent="-381000" lvl="0" marL="457200">
              <a:spcBef>
                <a:spcPts val="0"/>
              </a:spcBef>
              <a:spcAft>
                <a:spcPts val="0"/>
              </a:spcAft>
              <a:buSzPts val="2400"/>
              <a:buChar char="•"/>
            </a:pPr>
            <a:r>
              <a:rPr b="1" lang="en-GB" sz="2400"/>
              <a:t>D</a:t>
            </a:r>
            <a:r>
              <a:rPr lang="en-GB" sz="2400"/>
              <a:t>enial of service - preventing legitimate access</a:t>
            </a:r>
            <a:endParaRPr sz="2400"/>
          </a:p>
          <a:p>
            <a:pPr indent="-381000" lvl="0" marL="457200">
              <a:spcBef>
                <a:spcPts val="0"/>
              </a:spcBef>
              <a:spcAft>
                <a:spcPts val="0"/>
              </a:spcAft>
              <a:buSzPts val="2400"/>
              <a:buChar char="•"/>
            </a:pPr>
            <a:r>
              <a:rPr b="1" lang="en-GB" sz="2400"/>
              <a:t>E</a:t>
            </a:r>
            <a:r>
              <a:rPr lang="en-GB" sz="2400"/>
              <a:t>levation of privilege - being able to do things as someone or something else</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Shape 469"/>
          <p:cNvSpPr/>
          <p:nvPr/>
        </p:nvSpPr>
        <p:spPr>
          <a:xfrm>
            <a:off x="3318300" y="1881100"/>
            <a:ext cx="1820100" cy="1210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Example: Using STRIDE</a:t>
            </a:r>
            <a:endParaRPr/>
          </a:p>
        </p:txBody>
      </p:sp>
      <p:sp>
        <p:nvSpPr>
          <p:cNvPr id="471" name="Shape 471"/>
          <p:cNvSpPr/>
          <p:nvPr/>
        </p:nvSpPr>
        <p:spPr>
          <a:xfrm>
            <a:off x="1527050" y="2121688"/>
            <a:ext cx="721800" cy="7218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3519600" y="2128388"/>
            <a:ext cx="1443900" cy="7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a:t>Web application</a:t>
            </a:r>
            <a:endParaRPr/>
          </a:p>
        </p:txBody>
      </p:sp>
      <p:sp>
        <p:nvSpPr>
          <p:cNvPr id="473" name="Shape 473"/>
          <p:cNvSpPr/>
          <p:nvPr/>
        </p:nvSpPr>
        <p:spPr>
          <a:xfrm>
            <a:off x="6207850" y="2101600"/>
            <a:ext cx="1443900" cy="75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a:t>Third-party data API</a:t>
            </a:r>
            <a:endParaRPr/>
          </a:p>
        </p:txBody>
      </p:sp>
      <p:sp>
        <p:nvSpPr>
          <p:cNvPr id="474" name="Shape 474"/>
          <p:cNvSpPr/>
          <p:nvPr/>
        </p:nvSpPr>
        <p:spPr>
          <a:xfrm>
            <a:off x="2419338" y="2426888"/>
            <a:ext cx="1006500" cy="15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txBox="1"/>
          <p:nvPr/>
        </p:nvSpPr>
        <p:spPr>
          <a:xfrm>
            <a:off x="2464075" y="2085338"/>
            <a:ext cx="791400" cy="31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HTTP</a:t>
            </a:r>
            <a:endParaRPr/>
          </a:p>
        </p:txBody>
      </p:sp>
      <p:sp>
        <p:nvSpPr>
          <p:cNvPr id="476" name="Shape 476"/>
          <p:cNvSpPr txBox="1"/>
          <p:nvPr/>
        </p:nvSpPr>
        <p:spPr>
          <a:xfrm>
            <a:off x="1492250" y="2884988"/>
            <a:ext cx="791400" cy="46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User</a:t>
            </a:r>
            <a:endParaRPr/>
          </a:p>
        </p:txBody>
      </p:sp>
      <p:sp>
        <p:nvSpPr>
          <p:cNvPr id="477" name="Shape 477"/>
          <p:cNvSpPr txBox="1"/>
          <p:nvPr/>
        </p:nvSpPr>
        <p:spPr>
          <a:xfrm>
            <a:off x="5235575" y="2085338"/>
            <a:ext cx="875100" cy="310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HTTPS</a:t>
            </a:r>
            <a:endParaRPr/>
          </a:p>
        </p:txBody>
      </p:sp>
      <p:sp>
        <p:nvSpPr>
          <p:cNvPr id="478" name="Shape 478"/>
          <p:cNvSpPr/>
          <p:nvPr/>
        </p:nvSpPr>
        <p:spPr>
          <a:xfrm>
            <a:off x="5082413" y="2426888"/>
            <a:ext cx="1006500" cy="159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9" name="Shape 479"/>
          <p:cNvCxnSpPr/>
          <p:nvPr/>
        </p:nvCxnSpPr>
        <p:spPr>
          <a:xfrm rot="10800000">
            <a:off x="4414650" y="3186100"/>
            <a:ext cx="298500" cy="513600"/>
          </a:xfrm>
          <a:prstGeom prst="straightConnector1">
            <a:avLst/>
          </a:prstGeom>
          <a:noFill/>
          <a:ln cap="flat" cmpd="sng" w="9525">
            <a:solidFill>
              <a:schemeClr val="dk2"/>
            </a:solidFill>
            <a:prstDash val="solid"/>
            <a:round/>
            <a:headEnd len="med" w="med" type="none"/>
            <a:tailEnd len="med" w="med" type="triangle"/>
          </a:ln>
        </p:spPr>
      </p:cxnSp>
      <p:sp>
        <p:nvSpPr>
          <p:cNvPr id="480" name="Shape 480"/>
          <p:cNvSpPr txBox="1"/>
          <p:nvPr/>
        </p:nvSpPr>
        <p:spPr>
          <a:xfrm>
            <a:off x="4414650" y="3794200"/>
            <a:ext cx="1596600" cy="466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Trust boundary</a:t>
            </a:r>
            <a:endParaRPr/>
          </a:p>
        </p:txBody>
      </p:sp>
      <p:sp>
        <p:nvSpPr>
          <p:cNvPr id="481" name="Shape 481"/>
          <p:cNvSpPr txBox="1"/>
          <p:nvPr/>
        </p:nvSpPr>
        <p:spPr>
          <a:xfrm>
            <a:off x="481350" y="4087500"/>
            <a:ext cx="1938000" cy="632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2400">
                <a:latin typeface="Calibri"/>
                <a:ea typeface="Calibri"/>
                <a:cs typeface="Calibri"/>
                <a:sym typeface="Calibri"/>
              </a:rPr>
              <a:t>(Not a DFD)</a:t>
            </a:r>
            <a:endParaRPr sz="24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idx="4294967295" type="body"/>
          </p:nvPr>
        </p:nvSpPr>
        <p:spPr>
          <a:xfrm>
            <a:off x="82800" y="475"/>
            <a:ext cx="4456500" cy="51435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b="1" lang="en-GB" sz="2400"/>
              <a:t>Spoofing</a:t>
            </a:r>
            <a:endParaRPr b="1" sz="2400"/>
          </a:p>
          <a:p>
            <a:pPr indent="0" lvl="0" marL="0">
              <a:spcBef>
                <a:spcPts val="640"/>
              </a:spcBef>
              <a:spcAft>
                <a:spcPts val="0"/>
              </a:spcAft>
              <a:buNone/>
            </a:pPr>
            <a:r>
              <a:rPr lang="en-GB" sz="2400"/>
              <a:t>User authentication; 3rd party API; 3rd party response</a:t>
            </a:r>
            <a:endParaRPr sz="2400"/>
          </a:p>
          <a:p>
            <a:pPr indent="0" lvl="0" marL="0" rtl="0">
              <a:spcBef>
                <a:spcPts val="640"/>
              </a:spcBef>
              <a:spcAft>
                <a:spcPts val="0"/>
              </a:spcAft>
              <a:buNone/>
            </a:pPr>
            <a:r>
              <a:t/>
            </a:r>
            <a:endParaRPr sz="2400"/>
          </a:p>
          <a:p>
            <a:pPr indent="0" lvl="0" marL="0">
              <a:spcBef>
                <a:spcPts val="640"/>
              </a:spcBef>
              <a:spcAft>
                <a:spcPts val="0"/>
              </a:spcAft>
              <a:buNone/>
            </a:pPr>
            <a:r>
              <a:rPr b="1" lang="en-GB" sz="2400"/>
              <a:t>Tampering</a:t>
            </a:r>
            <a:endParaRPr b="1" sz="2400"/>
          </a:p>
          <a:p>
            <a:pPr indent="0" lvl="0" marL="0">
              <a:spcBef>
                <a:spcPts val="640"/>
              </a:spcBef>
              <a:spcAft>
                <a:spcPts val="0"/>
              </a:spcAft>
              <a:buNone/>
            </a:pPr>
            <a:r>
              <a:rPr lang="en-GB" sz="2400"/>
              <a:t>3rd party data; client-side code; unencrypted user connection</a:t>
            </a:r>
            <a:endParaRPr sz="2400"/>
          </a:p>
          <a:p>
            <a:pPr indent="0" lvl="0" marL="0" rtl="0">
              <a:spcBef>
                <a:spcPts val="640"/>
              </a:spcBef>
              <a:spcAft>
                <a:spcPts val="0"/>
              </a:spcAft>
              <a:buNone/>
            </a:pPr>
            <a:r>
              <a:t/>
            </a:r>
            <a:endParaRPr sz="2400"/>
          </a:p>
          <a:p>
            <a:pPr indent="0" lvl="0" marL="0">
              <a:spcBef>
                <a:spcPts val="640"/>
              </a:spcBef>
              <a:spcAft>
                <a:spcPts val="0"/>
              </a:spcAft>
              <a:buNone/>
            </a:pPr>
            <a:r>
              <a:rPr b="1" lang="en-GB" sz="2400"/>
              <a:t>Repudiation</a:t>
            </a:r>
            <a:endParaRPr b="1" sz="2400"/>
          </a:p>
          <a:p>
            <a:pPr indent="0" lvl="0" marL="0">
              <a:spcBef>
                <a:spcPts val="640"/>
              </a:spcBef>
              <a:spcAft>
                <a:spcPts val="0"/>
              </a:spcAft>
              <a:buNone/>
            </a:pPr>
            <a:r>
              <a:rPr lang="en-GB" sz="2400"/>
              <a:t>Web app logs; 3rd party logs</a:t>
            </a:r>
            <a:endParaRPr sz="2400"/>
          </a:p>
          <a:p>
            <a:pPr indent="0" lvl="0" marL="0" rtl="0">
              <a:spcBef>
                <a:spcPts val="640"/>
              </a:spcBef>
              <a:spcAft>
                <a:spcPts val="0"/>
              </a:spcAft>
              <a:buNone/>
            </a:pPr>
            <a:r>
              <a:t/>
            </a:r>
            <a:endParaRPr sz="2400"/>
          </a:p>
          <a:p>
            <a:pPr indent="0" lvl="0" marL="0" rtl="0">
              <a:spcBef>
                <a:spcPts val="640"/>
              </a:spcBef>
              <a:spcAft>
                <a:spcPts val="0"/>
              </a:spcAft>
              <a:buNone/>
            </a:pPr>
            <a:r>
              <a:t/>
            </a:r>
            <a:endParaRPr sz="2400"/>
          </a:p>
        </p:txBody>
      </p:sp>
      <p:sp>
        <p:nvSpPr>
          <p:cNvPr id="487" name="Shape 487"/>
          <p:cNvSpPr txBox="1"/>
          <p:nvPr>
            <p:ph idx="4294967295" type="body"/>
          </p:nvPr>
        </p:nvSpPr>
        <p:spPr>
          <a:xfrm>
            <a:off x="4588200" y="475"/>
            <a:ext cx="4555800" cy="51435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b="1" lang="en-GB" sz="2400"/>
              <a:t>Information disclosure</a:t>
            </a:r>
            <a:endParaRPr b="1" sz="2400"/>
          </a:p>
          <a:p>
            <a:pPr indent="0" lvl="0" marL="0">
              <a:spcBef>
                <a:spcPts val="640"/>
              </a:spcBef>
              <a:spcAft>
                <a:spcPts val="0"/>
              </a:spcAft>
              <a:buNone/>
            </a:pPr>
            <a:r>
              <a:rPr lang="en-GB" sz="2400"/>
              <a:t>Unencrypted user connection; 3rd party data storage</a:t>
            </a:r>
            <a:endParaRPr sz="2400"/>
          </a:p>
          <a:p>
            <a:pPr indent="0" lvl="0" marL="0" rtl="0">
              <a:spcBef>
                <a:spcPts val="640"/>
              </a:spcBef>
              <a:spcAft>
                <a:spcPts val="0"/>
              </a:spcAft>
              <a:buNone/>
            </a:pPr>
            <a:r>
              <a:t/>
            </a:r>
            <a:endParaRPr sz="2400"/>
          </a:p>
          <a:p>
            <a:pPr indent="0" lvl="0" marL="0" rtl="0">
              <a:spcBef>
                <a:spcPts val="640"/>
              </a:spcBef>
              <a:spcAft>
                <a:spcPts val="0"/>
              </a:spcAft>
              <a:buNone/>
            </a:pPr>
            <a:r>
              <a:rPr b="1" lang="en-GB" sz="2400"/>
              <a:t>Denial of service</a:t>
            </a:r>
            <a:endParaRPr b="1" sz="2400"/>
          </a:p>
          <a:p>
            <a:pPr indent="0" lvl="0" marL="0">
              <a:spcBef>
                <a:spcPts val="640"/>
              </a:spcBef>
              <a:spcAft>
                <a:spcPts val="0"/>
              </a:spcAft>
              <a:buNone/>
            </a:pPr>
            <a:r>
              <a:rPr lang="en-GB" sz="2400"/>
              <a:t>Web app; 3rd party rate limits;</a:t>
            </a:r>
            <a:endParaRPr sz="2400"/>
          </a:p>
          <a:p>
            <a:pPr indent="0" lvl="0" marL="0" rtl="0">
              <a:spcBef>
                <a:spcPts val="640"/>
              </a:spcBef>
              <a:spcAft>
                <a:spcPts val="0"/>
              </a:spcAft>
              <a:buNone/>
            </a:pPr>
            <a:r>
              <a:t/>
            </a:r>
            <a:endParaRPr sz="2400"/>
          </a:p>
          <a:p>
            <a:pPr indent="0" lvl="0" marL="0">
              <a:spcBef>
                <a:spcPts val="640"/>
              </a:spcBef>
              <a:spcAft>
                <a:spcPts val="0"/>
              </a:spcAft>
              <a:buNone/>
            </a:pPr>
            <a:r>
              <a:rPr b="1" lang="en-GB" sz="2400"/>
              <a:t>Elevation of privilege</a:t>
            </a:r>
            <a:endParaRPr b="1" sz="2400"/>
          </a:p>
          <a:p>
            <a:pPr indent="0" lvl="0" marL="0">
              <a:spcBef>
                <a:spcPts val="640"/>
              </a:spcBef>
              <a:spcAft>
                <a:spcPts val="0"/>
              </a:spcAft>
              <a:buNone/>
            </a:pPr>
            <a:r>
              <a:rPr lang="en-GB" sz="2400"/>
              <a:t>Code execution in web app; command injection in 3rd party data</a:t>
            </a:r>
            <a:endParaRPr sz="2400"/>
          </a:p>
          <a:p>
            <a:pPr indent="0" lvl="0" marL="0" rtl="0">
              <a:spcBef>
                <a:spcPts val="640"/>
              </a:spcBef>
              <a:spcAft>
                <a:spcPts val="0"/>
              </a:spcAft>
              <a:buNone/>
            </a:pPr>
            <a:r>
              <a:t/>
            </a:r>
            <a:endParaRPr sz="2400"/>
          </a:p>
          <a:p>
            <a:pPr indent="0" lvl="0" marL="0" rtl="0">
              <a:spcBef>
                <a:spcPts val="640"/>
              </a:spcBef>
              <a:spcAft>
                <a:spcPts val="0"/>
              </a:spcAft>
              <a:buNone/>
            </a:pPr>
            <a:r>
              <a:t/>
            </a:r>
            <a:endParaRPr sz="2400"/>
          </a:p>
          <a:p>
            <a:pPr indent="0" lvl="0" marL="0" rtl="0">
              <a:spcBef>
                <a:spcPts val="640"/>
              </a:spcBef>
              <a:spcAft>
                <a:spcPts val="0"/>
              </a:spcAft>
              <a:buNone/>
            </a:pPr>
            <a:r>
              <a:t/>
            </a:r>
            <a:endParaRPr sz="2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Elevation of Privilege game</a:t>
            </a:r>
            <a:endParaRPr/>
          </a:p>
        </p:txBody>
      </p:sp>
      <p:pic>
        <p:nvPicPr>
          <p:cNvPr id="493" name="Shape 493"/>
          <p:cNvPicPr preferRelativeResize="0"/>
          <p:nvPr/>
        </p:nvPicPr>
        <p:blipFill>
          <a:blip r:embed="rId3">
            <a:alphaModFix/>
          </a:blip>
          <a:stretch>
            <a:fillRect/>
          </a:stretch>
        </p:blipFill>
        <p:spPr>
          <a:xfrm>
            <a:off x="3659663" y="1063378"/>
            <a:ext cx="4295775" cy="3602047"/>
          </a:xfrm>
          <a:prstGeom prst="rect">
            <a:avLst/>
          </a:prstGeom>
          <a:noFill/>
          <a:ln>
            <a:noFill/>
          </a:ln>
        </p:spPr>
      </p:pic>
      <p:sp>
        <p:nvSpPr>
          <p:cNvPr id="494" name="Shape 494"/>
          <p:cNvSpPr txBox="1"/>
          <p:nvPr/>
        </p:nvSpPr>
        <p:spPr>
          <a:xfrm>
            <a:off x="249875" y="1082850"/>
            <a:ext cx="5351700" cy="1291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sz="2400">
                <a:latin typeface="Calibri"/>
                <a:ea typeface="Calibri"/>
                <a:cs typeface="Calibri"/>
                <a:sym typeface="Calibri"/>
              </a:rPr>
              <a:t>A card game based on STRIDE</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Threat modeling can be fun! ;)</a:t>
            </a:r>
            <a:endParaRPr sz="2400">
              <a:latin typeface="Calibri"/>
              <a:ea typeface="Calibri"/>
              <a:cs typeface="Calibri"/>
              <a:sym typeface="Calibri"/>
            </a:endParaRPr>
          </a:p>
          <a:p>
            <a:pPr indent="-317500" lvl="0" marL="457200" rtl="0">
              <a:spcBef>
                <a:spcPts val="0"/>
              </a:spcBef>
              <a:spcAft>
                <a:spcPts val="0"/>
              </a:spcAft>
              <a:buSzPts val="1400"/>
              <a:buChar char="●"/>
            </a:pPr>
            <a:r>
              <a:rPr lang="en-GB" sz="2400">
                <a:latin typeface="Calibri"/>
                <a:ea typeface="Calibri"/>
                <a:cs typeface="Calibri"/>
                <a:sym typeface="Calibri"/>
              </a:rPr>
              <a:t>Threat modeling *should* be fun</a:t>
            </a:r>
            <a:endParaRPr sz="2400">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What are you going to do about it?</a:t>
            </a:r>
            <a:endParaRPr/>
          </a:p>
        </p:txBody>
      </p:sp>
      <p:sp>
        <p:nvSpPr>
          <p:cNvPr id="500" name="Shape 500"/>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b="1" lang="en-GB" sz="2400"/>
              <a:t>Eliminate</a:t>
            </a:r>
            <a:r>
              <a:rPr lang="en-GB" sz="2400"/>
              <a:t> - there’s no threat if the component or feature is removed</a:t>
            </a:r>
            <a:endParaRPr sz="2400"/>
          </a:p>
          <a:p>
            <a:pPr indent="-381000" lvl="0" marL="457200" rtl="0">
              <a:spcBef>
                <a:spcPts val="0"/>
              </a:spcBef>
              <a:spcAft>
                <a:spcPts val="0"/>
              </a:spcAft>
              <a:buSzPts val="2400"/>
              <a:buChar char="•"/>
            </a:pPr>
            <a:r>
              <a:rPr b="1" lang="en-GB" sz="2400"/>
              <a:t>Mitigate</a:t>
            </a:r>
            <a:r>
              <a:rPr lang="en-GB" sz="2400"/>
              <a:t> - add preventative, detective or other controls</a:t>
            </a:r>
            <a:endParaRPr sz="2400"/>
          </a:p>
          <a:p>
            <a:pPr indent="-381000" lvl="0" marL="457200" rtl="0">
              <a:spcBef>
                <a:spcPts val="0"/>
              </a:spcBef>
              <a:spcAft>
                <a:spcPts val="0"/>
              </a:spcAft>
              <a:buSzPts val="2400"/>
              <a:buChar char="•"/>
            </a:pPr>
            <a:r>
              <a:rPr b="1" lang="en-GB" sz="2400"/>
              <a:t>Transfer</a:t>
            </a:r>
            <a:r>
              <a:rPr lang="en-GB" sz="2400"/>
              <a:t> - make the risk someone else’s problem (e.g. through legal contract, or physical security for Cloud services)</a:t>
            </a:r>
            <a:endParaRPr sz="2400"/>
          </a:p>
          <a:p>
            <a:pPr indent="-381000" lvl="0" marL="457200">
              <a:spcBef>
                <a:spcPts val="0"/>
              </a:spcBef>
              <a:spcAft>
                <a:spcPts val="0"/>
              </a:spcAft>
              <a:buSzPts val="2400"/>
              <a:buChar char="•"/>
            </a:pPr>
            <a:r>
              <a:rPr b="1" lang="en-GB" sz="2400"/>
              <a:t>Accept</a:t>
            </a:r>
            <a:r>
              <a:rPr lang="en-GB" sz="2400"/>
              <a:t> - don’t do anything about the threat and hope for the best (the default even if you don’t threat model)</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Shape 50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Track your threats and mitigations</a:t>
            </a:r>
            <a:endParaRPr/>
          </a:p>
        </p:txBody>
      </p:sp>
      <p:sp>
        <p:nvSpPr>
          <p:cNvPr id="506" name="Shape 506"/>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Don’t threat model for the sake of threat modeling</a:t>
            </a:r>
            <a:endParaRPr sz="2400"/>
          </a:p>
          <a:p>
            <a:pPr indent="-381000" lvl="0" marL="457200" rtl="0">
              <a:spcBef>
                <a:spcPts val="0"/>
              </a:spcBef>
              <a:spcAft>
                <a:spcPts val="0"/>
              </a:spcAft>
              <a:buSzPts val="2400"/>
              <a:buChar char="•"/>
            </a:pPr>
            <a:r>
              <a:rPr lang="en-GB" sz="2400"/>
              <a:t>Use threat modeling to identify threats, then </a:t>
            </a:r>
            <a:r>
              <a:rPr b="1" lang="en-GB" sz="2400" u="sng"/>
              <a:t>fix</a:t>
            </a:r>
            <a:r>
              <a:rPr lang="en-GB" sz="2400"/>
              <a:t> them</a:t>
            </a:r>
            <a:endParaRPr sz="2400"/>
          </a:p>
          <a:p>
            <a:pPr indent="-381000" lvl="0" marL="457200" rtl="0">
              <a:spcBef>
                <a:spcPts val="0"/>
              </a:spcBef>
              <a:spcAft>
                <a:spcPts val="0"/>
              </a:spcAft>
              <a:buSzPts val="2400"/>
              <a:buChar char="•"/>
            </a:pPr>
            <a:r>
              <a:rPr lang="en-GB" sz="2400"/>
              <a:t>Use whatever tools you have available or experiment with new tools:</a:t>
            </a:r>
            <a:endParaRPr sz="2400"/>
          </a:p>
          <a:p>
            <a:pPr indent="-381000" lvl="1" marL="914400" rtl="0">
              <a:spcBef>
                <a:spcPts val="0"/>
              </a:spcBef>
              <a:spcAft>
                <a:spcPts val="0"/>
              </a:spcAft>
              <a:buSzPts val="2400"/>
              <a:buChar char="–"/>
            </a:pPr>
            <a:r>
              <a:rPr lang="en-GB" sz="2400"/>
              <a:t>Issue tracker (e.g. JIRA)</a:t>
            </a:r>
            <a:endParaRPr sz="2400"/>
          </a:p>
          <a:p>
            <a:pPr indent="-381000" lvl="1" marL="914400" rtl="0">
              <a:spcBef>
                <a:spcPts val="0"/>
              </a:spcBef>
              <a:spcAft>
                <a:spcPts val="0"/>
              </a:spcAft>
              <a:buSzPts val="2400"/>
              <a:buChar char="–"/>
            </a:pPr>
            <a:r>
              <a:rPr lang="en-GB" sz="2400"/>
              <a:t>Spreadsheets (avoid if possible)</a:t>
            </a:r>
            <a:endParaRPr sz="2400"/>
          </a:p>
          <a:p>
            <a:pPr indent="-381000" lvl="1" marL="914400" rtl="0">
              <a:spcBef>
                <a:spcPts val="0"/>
              </a:spcBef>
              <a:spcAft>
                <a:spcPts val="0"/>
              </a:spcAft>
              <a:buSzPts val="2400"/>
              <a:buChar char="–"/>
            </a:pPr>
            <a:r>
              <a:rPr lang="en-GB" sz="2400"/>
              <a:t>Threat modeling specific solutions</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Learning objectives</a:t>
            </a:r>
            <a:endParaRPr/>
          </a:p>
        </p:txBody>
      </p:sp>
      <p:sp>
        <p:nvSpPr>
          <p:cNvPr id="159" name="Shape 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What will the participants get out of the workshop?</a:t>
            </a:r>
            <a:endParaRPr sz="2400"/>
          </a:p>
          <a:p>
            <a:pPr indent="-381000" lvl="0" marL="457200" rtl="0">
              <a:spcBef>
                <a:spcPts val="640"/>
              </a:spcBef>
              <a:spcAft>
                <a:spcPts val="0"/>
              </a:spcAft>
              <a:buSzPts val="2400"/>
              <a:buChar char="•"/>
            </a:pPr>
            <a:r>
              <a:rPr lang="en-GB" sz="2400"/>
              <a:t>Understand the purpose and advantages of BDD</a:t>
            </a:r>
            <a:endParaRPr sz="2400"/>
          </a:p>
          <a:p>
            <a:pPr indent="-381000" lvl="0" marL="457200" rtl="0">
              <a:spcBef>
                <a:spcPts val="0"/>
              </a:spcBef>
              <a:spcAft>
                <a:spcPts val="0"/>
              </a:spcAft>
              <a:buSzPts val="2400"/>
              <a:buChar char="•"/>
            </a:pPr>
            <a:r>
              <a:rPr lang="en-GB" sz="2400"/>
              <a:t>Understand what makes a good story</a:t>
            </a:r>
            <a:endParaRPr sz="2400"/>
          </a:p>
          <a:p>
            <a:pPr indent="-381000" lvl="0" marL="457200" rtl="0">
              <a:spcBef>
                <a:spcPts val="0"/>
              </a:spcBef>
              <a:spcAft>
                <a:spcPts val="0"/>
              </a:spcAft>
              <a:buSzPts val="2400"/>
              <a:buChar char="•"/>
            </a:pPr>
            <a:r>
              <a:rPr lang="en-GB" sz="2400"/>
              <a:t>Get experience writing BDD stories, particularly for security</a:t>
            </a:r>
            <a:endParaRPr sz="2400"/>
          </a:p>
          <a:p>
            <a:pPr indent="-381000" lvl="0" marL="457200" rtl="0">
              <a:spcBef>
                <a:spcPts val="0"/>
              </a:spcBef>
              <a:spcAft>
                <a:spcPts val="0"/>
              </a:spcAft>
              <a:buSzPts val="2400"/>
              <a:buChar char="•"/>
            </a:pPr>
            <a:r>
              <a:rPr lang="en-GB" sz="2400"/>
              <a:t>Understand the purpose and advantages of threat modeling</a:t>
            </a:r>
            <a:endParaRPr sz="2400"/>
          </a:p>
          <a:p>
            <a:pPr indent="-381000" lvl="0" marL="457200" rtl="0">
              <a:spcBef>
                <a:spcPts val="0"/>
              </a:spcBef>
              <a:spcAft>
                <a:spcPts val="0"/>
              </a:spcAft>
              <a:buSzPts val="2400"/>
              <a:buChar char="•"/>
            </a:pPr>
            <a:r>
              <a:rPr lang="en-GB" sz="2400"/>
              <a:t>Understand the basics of threat modeling</a:t>
            </a:r>
            <a:endParaRPr sz="2400"/>
          </a:p>
          <a:p>
            <a:pPr indent="-381000" lvl="0" marL="457200" rtl="0">
              <a:spcBef>
                <a:spcPts val="0"/>
              </a:spcBef>
              <a:spcAft>
                <a:spcPts val="0"/>
              </a:spcAft>
              <a:buSzPts val="2400"/>
              <a:buChar char="•"/>
            </a:pPr>
            <a:r>
              <a:rPr lang="en-GB" sz="2400"/>
              <a:t>Get experience threat modeling a cloud environment</a:t>
            </a:r>
            <a:endParaRPr sz="2400"/>
          </a:p>
          <a:p>
            <a:pPr indent="-381000" lvl="0" marL="457200">
              <a:spcBef>
                <a:spcPts val="0"/>
              </a:spcBef>
              <a:spcAft>
                <a:spcPts val="0"/>
              </a:spcAft>
              <a:buSzPts val="2400"/>
              <a:buChar char="•"/>
            </a:pPr>
            <a:r>
              <a:rPr lang="en-GB" sz="2400"/>
              <a:t>Opportunity to contribute threat and control stories to the OWASP Cloud Security project</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Shape 511"/>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Are you doing a good job?</a:t>
            </a:r>
            <a:endParaRPr/>
          </a:p>
        </p:txBody>
      </p:sp>
      <p:sp>
        <p:nvSpPr>
          <p:cNvPr id="512" name="Shape 512"/>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Creates the feedback loop for continuous improvement</a:t>
            </a:r>
            <a:endParaRPr sz="2400"/>
          </a:p>
          <a:p>
            <a:pPr indent="-381000" lvl="0" marL="457200" rtl="0">
              <a:spcBef>
                <a:spcPts val="0"/>
              </a:spcBef>
              <a:spcAft>
                <a:spcPts val="0"/>
              </a:spcAft>
              <a:buSzPts val="2400"/>
              <a:buChar char="•"/>
            </a:pPr>
            <a:r>
              <a:rPr lang="en-GB" sz="2400"/>
              <a:t>Threat models are living documents and should evolve over time as the applications and features evolve</a:t>
            </a:r>
            <a:endParaRPr sz="2400"/>
          </a:p>
          <a:p>
            <a:pPr indent="-381000" lvl="0" marL="457200" rtl="0">
              <a:spcBef>
                <a:spcPts val="0"/>
              </a:spcBef>
              <a:spcAft>
                <a:spcPts val="0"/>
              </a:spcAft>
              <a:buSzPts val="2400"/>
              <a:buChar char="•"/>
            </a:pPr>
            <a:r>
              <a:rPr lang="en-GB" sz="2400"/>
              <a:t>Have you found all of the threats?</a:t>
            </a:r>
            <a:endParaRPr sz="2400"/>
          </a:p>
          <a:p>
            <a:pPr indent="-381000" lvl="0" marL="457200" rtl="0">
              <a:spcBef>
                <a:spcPts val="0"/>
              </a:spcBef>
              <a:spcAft>
                <a:spcPts val="0"/>
              </a:spcAft>
              <a:buSzPts val="2400"/>
              <a:buChar char="•"/>
            </a:pPr>
            <a:r>
              <a:rPr lang="en-GB" sz="2400"/>
              <a:t>Did you cover the important components?</a:t>
            </a:r>
            <a:endParaRPr sz="2400"/>
          </a:p>
          <a:p>
            <a:pPr indent="-381000" lvl="0" marL="457200" rtl="0">
              <a:spcBef>
                <a:spcPts val="0"/>
              </a:spcBef>
              <a:spcAft>
                <a:spcPts val="0"/>
              </a:spcAft>
              <a:buSzPts val="2400"/>
              <a:buChar char="•"/>
            </a:pPr>
            <a:r>
              <a:rPr lang="en-GB" sz="2400"/>
              <a:t>What’s missing or could be done better next time?</a:t>
            </a:r>
            <a:endParaRPr sz="2400"/>
          </a:p>
          <a:p>
            <a:pPr indent="-381000" lvl="0" marL="457200">
              <a:spcBef>
                <a:spcPts val="0"/>
              </a:spcBef>
              <a:spcAft>
                <a:spcPts val="0"/>
              </a:spcAft>
              <a:buSzPts val="2400"/>
              <a:buChar char="•"/>
            </a:pPr>
            <a:r>
              <a:rPr lang="en-GB" sz="2400"/>
              <a:t>Do you need more time, different people in threat modeling sessions?</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Shape 517"/>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Agile threat modeling</a:t>
            </a:r>
            <a:endParaRPr/>
          </a:p>
        </p:txBody>
      </p:sp>
      <p:sp>
        <p:nvSpPr>
          <p:cNvPr id="518" name="Shape 5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AutoNum type="arabicPeriod"/>
            </a:pPr>
            <a:r>
              <a:rPr lang="en-GB" sz="2400"/>
              <a:t>Start threat modeling with a one-off session that has broad scope and then don't go too deep.</a:t>
            </a:r>
            <a:endParaRPr sz="2400"/>
          </a:p>
          <a:p>
            <a:pPr indent="-381000" lvl="0" marL="457200" rtl="0">
              <a:spcBef>
                <a:spcPts val="0"/>
              </a:spcBef>
              <a:spcAft>
                <a:spcPts val="0"/>
              </a:spcAft>
              <a:buSzPts val="2400"/>
              <a:buAutoNum type="arabicPeriod"/>
            </a:pPr>
            <a:r>
              <a:rPr lang="en-GB" sz="2400"/>
              <a:t>Use a tool like STRIDE to identify threats and document them so they can be shared.</a:t>
            </a:r>
            <a:endParaRPr sz="2400"/>
          </a:p>
          <a:p>
            <a:pPr indent="-381000" lvl="0" marL="457200" rtl="0">
              <a:spcBef>
                <a:spcPts val="0"/>
              </a:spcBef>
              <a:spcAft>
                <a:spcPts val="0"/>
              </a:spcAft>
              <a:buSzPts val="2400"/>
              <a:buAutoNum type="arabicPeriod"/>
            </a:pPr>
            <a:r>
              <a:rPr lang="en-GB" sz="2400"/>
              <a:t>Identify mitigations and add them to the product backlog.</a:t>
            </a:r>
            <a:endParaRPr sz="2400"/>
          </a:p>
          <a:p>
            <a:pPr indent="-381000" lvl="0" marL="457200" rtl="0">
              <a:spcBef>
                <a:spcPts val="0"/>
              </a:spcBef>
              <a:spcAft>
                <a:spcPts val="0"/>
              </a:spcAft>
              <a:buSzPts val="2400"/>
              <a:buAutoNum type="arabicPeriod"/>
            </a:pPr>
            <a:r>
              <a:rPr lang="en-GB" sz="2400"/>
              <a:t>Prioritise and work on the mitigations as you would any other story, ideally having them as linked acceptance criteria for other feature stories.</a:t>
            </a:r>
            <a:endParaRPr sz="2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AutoNum type="arabicPeriod" startAt="5"/>
            </a:pPr>
            <a:r>
              <a:rPr lang="en-GB" sz="2400"/>
              <a:t>Allow a bit of time at the end of the first session to do a brief retro, </a:t>
            </a:r>
            <a:r>
              <a:rPr lang="en-GB" sz="2400"/>
              <a:t>identify</a:t>
            </a:r>
            <a:r>
              <a:rPr lang="en-GB" sz="2400"/>
              <a:t> next steps such as a follow up session.</a:t>
            </a:r>
            <a:endParaRPr sz="2400"/>
          </a:p>
          <a:p>
            <a:pPr indent="-381000" lvl="0" marL="457200" rtl="0">
              <a:spcBef>
                <a:spcPts val="0"/>
              </a:spcBef>
              <a:spcAft>
                <a:spcPts val="0"/>
              </a:spcAft>
              <a:buSzPts val="2400"/>
              <a:buAutoNum type="arabicPeriod" startAt="5"/>
            </a:pPr>
            <a:r>
              <a:rPr lang="en-GB" sz="2400"/>
              <a:t>If needed run a separate deep-dive session for complex or security-critical areas.</a:t>
            </a:r>
            <a:endParaRPr sz="2400"/>
          </a:p>
          <a:p>
            <a:pPr indent="-381000" lvl="0" marL="457200" rtl="0">
              <a:spcBef>
                <a:spcPts val="0"/>
              </a:spcBef>
              <a:spcAft>
                <a:spcPts val="0"/>
              </a:spcAft>
              <a:buSzPts val="2400"/>
              <a:buAutoNum type="arabicPeriod" startAt="5"/>
            </a:pPr>
            <a:r>
              <a:rPr lang="en-GB" sz="2400"/>
              <a:t>Once you've got the hang of threat modeling, look at embedding it into the existing development ceremonies. For example, if you're already running architecture/design planning sessions at the beginning of a release, include extra time to threat model the new feature or other changes.</a:t>
            </a:r>
            <a:endParaRPr sz="2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Shape 528"/>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AutoNum type="arabicPeriod" startAt="8"/>
            </a:pPr>
            <a:r>
              <a:rPr lang="en-GB" sz="2400"/>
              <a:t>You might also want to include micro sessions in a more regular basis, e.g. during sprint planning or ad-hoc after a stand up. 10 minutes might be enough to identify a critical threat early on.</a:t>
            </a:r>
            <a:endParaRPr sz="2400"/>
          </a:p>
          <a:p>
            <a:pPr indent="-381000" lvl="0" marL="457200" rtl="0">
              <a:spcBef>
                <a:spcPts val="0"/>
              </a:spcBef>
              <a:spcAft>
                <a:spcPts val="0"/>
              </a:spcAft>
              <a:buSzPts val="2400"/>
              <a:buAutoNum type="arabicPeriod" startAt="8"/>
            </a:pPr>
            <a:r>
              <a:rPr lang="en-GB" sz="2400"/>
              <a:t>The product owner should only accept feature stories if all the related threat mitigation stories are also complete.</a:t>
            </a:r>
            <a:endParaRPr sz="2400"/>
          </a:p>
          <a:p>
            <a:pPr indent="-381000" lvl="0" marL="457200" rtl="0">
              <a:spcBef>
                <a:spcPts val="0"/>
              </a:spcBef>
              <a:spcAft>
                <a:spcPts val="0"/>
              </a:spcAft>
              <a:buSzPts val="2400"/>
              <a:buAutoNum type="arabicPeriod" startAt="8"/>
            </a:pPr>
            <a:r>
              <a:rPr lang="en-GB" sz="2400"/>
              <a:t>Find a time to review the approach to threat modeling and methodology, scope coverage, types of threats identified, outstanding mitigations etc. Also think about whether the environment has changed.</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Shape 533"/>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AutoNum type="arabicPeriod" startAt="11"/>
            </a:pPr>
            <a:r>
              <a:rPr lang="en-GB" sz="2400"/>
              <a:t>In parallel to the above, ensure that the threat models, threats and mitigations are visible to the security SMEs so that they can review to identify areas that might need further focus, and to offer their expertise when needed.</a:t>
            </a:r>
            <a:endParaRPr sz="2400"/>
          </a:p>
          <a:p>
            <a:pPr indent="-381000" lvl="0" marL="457200" rtl="0">
              <a:spcBef>
                <a:spcPts val="0"/>
              </a:spcBef>
              <a:spcAft>
                <a:spcPts val="0"/>
              </a:spcAft>
              <a:buSzPts val="2400"/>
              <a:buAutoNum type="arabicPeriod" startAt="11"/>
            </a:pPr>
            <a:r>
              <a:rPr lang="en-GB" sz="2400"/>
              <a:t>Be lean in your approach - start simple; measure success, e.g. through pentest results; if something isn’t working, experiment; teach and share with the community.</a:t>
            </a:r>
            <a:endParaRPr sz="2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Shape 538"/>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Hands-on: Group threat model</a:t>
            </a:r>
            <a:endParaRPr/>
          </a:p>
        </p:txBody>
      </p:sp>
      <p:sp>
        <p:nvSpPr>
          <p:cNvPr id="539" name="Shape 5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Simple 3-tier website</a:t>
            </a:r>
            <a:endParaRPr/>
          </a:p>
          <a:p>
            <a:pPr indent="-431800" lvl="0" marL="457200" rtl="0">
              <a:spcBef>
                <a:spcPts val="0"/>
              </a:spcBef>
              <a:spcAft>
                <a:spcPts val="0"/>
              </a:spcAft>
              <a:buSzPts val="3200"/>
              <a:buChar char="•"/>
            </a:pPr>
            <a:r>
              <a:rPr lang="en-GB"/>
              <a:t>Mobile phone privacy</a:t>
            </a:r>
            <a:endParaRPr/>
          </a:p>
          <a:p>
            <a:pPr indent="-431800" lvl="0" marL="457200">
              <a:spcBef>
                <a:spcPts val="0"/>
              </a:spcBef>
              <a:spcAft>
                <a:spcPts val="0"/>
              </a:spcAft>
              <a:buSzPts val="3200"/>
              <a:buChar char="•"/>
            </a:pPr>
            <a:r>
              <a:rPr lang="en-GB"/>
              <a:t>Using an online password manager</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3-tier website</a:t>
            </a:r>
            <a:endParaRPr/>
          </a:p>
        </p:txBody>
      </p:sp>
      <p:sp>
        <p:nvSpPr>
          <p:cNvPr id="545" name="Shape 545"/>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Shape 55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Mobile phone privacy</a:t>
            </a:r>
            <a:endParaRPr/>
          </a:p>
        </p:txBody>
      </p:sp>
      <p:sp>
        <p:nvSpPr>
          <p:cNvPr id="551" name="Shape 551"/>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Shape 55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Example: Password manager</a:t>
            </a:r>
            <a:endParaRPr/>
          </a:p>
        </p:txBody>
      </p:sp>
      <p:sp>
        <p:nvSpPr>
          <p:cNvPr id="557" name="Shape 557"/>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Shape 5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Using BDD for Security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Project objectives</a:t>
            </a:r>
            <a:endParaRPr/>
          </a:p>
        </p:txBody>
      </p:sp>
      <p:sp>
        <p:nvSpPr>
          <p:cNvPr id="165" name="Shape 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What does the project gain from running the workshop?</a:t>
            </a:r>
            <a:endParaRPr sz="2400"/>
          </a:p>
          <a:p>
            <a:pPr indent="-381000" lvl="0" marL="457200" rtl="0">
              <a:spcBef>
                <a:spcPts val="640"/>
              </a:spcBef>
              <a:spcAft>
                <a:spcPts val="0"/>
              </a:spcAft>
              <a:buSzPts val="2400"/>
              <a:buChar char="•"/>
            </a:pPr>
            <a:r>
              <a:rPr lang="en-GB" sz="2400"/>
              <a:t>Contributing back to the community by sharing knowledge and experience</a:t>
            </a:r>
            <a:endParaRPr sz="2400"/>
          </a:p>
          <a:p>
            <a:pPr indent="-381000" lvl="0" marL="457200" rtl="0">
              <a:spcBef>
                <a:spcPts val="0"/>
              </a:spcBef>
              <a:spcAft>
                <a:spcPts val="0"/>
              </a:spcAft>
              <a:buSzPts val="2400"/>
              <a:buChar char="•"/>
            </a:pPr>
            <a:r>
              <a:rPr lang="en-GB" sz="2400"/>
              <a:t>Help grow the project community by raising awareness</a:t>
            </a:r>
            <a:endParaRPr sz="2400"/>
          </a:p>
          <a:p>
            <a:pPr indent="-381000" lvl="0" marL="457200">
              <a:spcBef>
                <a:spcPts val="0"/>
              </a:spcBef>
              <a:spcAft>
                <a:spcPts val="0"/>
              </a:spcAft>
              <a:buSzPts val="2400"/>
              <a:buChar char="•"/>
            </a:pPr>
            <a:r>
              <a:rPr lang="en-GB" sz="2400"/>
              <a:t>Increase the number of contributed threat and control stories</a:t>
            </a:r>
            <a:endParaRPr sz="2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WARNING</a:t>
            </a:r>
            <a:endParaRPr/>
          </a:p>
        </p:txBody>
      </p:sp>
      <p:sp>
        <p:nvSpPr>
          <p:cNvPr id="568" name="Shape 568"/>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Parts of this next section are highly opinionated. </a:t>
            </a:r>
            <a:endParaRPr sz="2400"/>
          </a:p>
          <a:p>
            <a:pPr indent="0" lvl="0" marL="0">
              <a:spcBef>
                <a:spcPts val="640"/>
              </a:spcBef>
              <a:spcAft>
                <a:spcPts val="0"/>
              </a:spcAft>
              <a:buNone/>
            </a:pPr>
            <a:r>
              <a:t/>
            </a:r>
            <a:endParaRPr sz="2400"/>
          </a:p>
          <a:p>
            <a:pPr indent="0" lvl="0" marL="0">
              <a:spcBef>
                <a:spcPts val="640"/>
              </a:spcBef>
              <a:spcAft>
                <a:spcPts val="0"/>
              </a:spcAft>
              <a:buNone/>
            </a:pPr>
            <a:r>
              <a:rPr lang="en-GB" sz="2400"/>
              <a:t>You might not agree with everything, and that’s cool.</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Shape 573"/>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Why use BDD for security?</a:t>
            </a:r>
            <a:endParaRPr/>
          </a:p>
        </p:txBody>
      </p:sp>
      <p:sp>
        <p:nvSpPr>
          <p:cNvPr id="574" name="Shape 5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Security is just a branch of Quality Assurance (QA), applied to adversaries instead of systematic and random failures.</a:t>
            </a:r>
            <a:endParaRPr sz="2400"/>
          </a:p>
          <a:p>
            <a:pPr indent="-381000" lvl="0" marL="457200" rtl="0">
              <a:spcBef>
                <a:spcPts val="0"/>
              </a:spcBef>
              <a:spcAft>
                <a:spcPts val="0"/>
              </a:spcAft>
              <a:buSzPts val="2400"/>
              <a:buChar char="•"/>
            </a:pPr>
            <a:r>
              <a:rPr lang="en-GB" sz="2400"/>
              <a:t>Can we use some of the same tools from testing and QA and apply them to security? </a:t>
            </a:r>
            <a:endParaRPr sz="2400"/>
          </a:p>
          <a:p>
            <a:pPr indent="-381000" lvl="0" marL="457200" rtl="0">
              <a:spcBef>
                <a:spcPts val="0"/>
              </a:spcBef>
              <a:spcAft>
                <a:spcPts val="0"/>
              </a:spcAft>
              <a:buSzPts val="2400"/>
              <a:buChar char="•"/>
            </a:pPr>
            <a:r>
              <a:rPr lang="en-GB" sz="2400"/>
              <a:t>If you can use BDD to specify and test a feature, why not use BDD to specify and test a security feature.</a:t>
            </a:r>
            <a:endParaRPr sz="2400"/>
          </a:p>
          <a:p>
            <a:pPr indent="-381000" lvl="0" marL="457200" rtl="0">
              <a:spcBef>
                <a:spcPts val="0"/>
              </a:spcBef>
              <a:spcAft>
                <a:spcPts val="0"/>
              </a:spcAft>
              <a:buSzPts val="2400"/>
              <a:buChar char="•"/>
            </a:pPr>
            <a:r>
              <a:rPr lang="en-GB" sz="2400"/>
              <a:t>Security concepts and threats need to be shared and communicated - ideal use case for BDD</a:t>
            </a:r>
            <a:endParaRPr sz="2400"/>
          </a:p>
          <a:p>
            <a:pPr indent="-381000" lvl="0" marL="457200" rtl="0">
              <a:spcBef>
                <a:spcPts val="0"/>
              </a:spcBef>
              <a:spcAft>
                <a:spcPts val="0"/>
              </a:spcAft>
              <a:buSzPts val="2400"/>
              <a:buChar char="•"/>
            </a:pPr>
            <a:r>
              <a:rPr lang="en-GB" sz="2400"/>
              <a:t>Developers writing security tests scales</a:t>
            </a:r>
            <a:endParaRPr sz="2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BDD for threat modeling</a:t>
            </a:r>
            <a:endParaRPr/>
          </a:p>
        </p:txBody>
      </p:sp>
      <p:sp>
        <p:nvSpPr>
          <p:cNvPr id="580" name="Shape 580"/>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431800" lvl="0" marL="457200" rtl="0">
              <a:spcBef>
                <a:spcPts val="640"/>
              </a:spcBef>
              <a:spcAft>
                <a:spcPts val="0"/>
              </a:spcAft>
              <a:buSzPts val="3200"/>
              <a:buChar char="•"/>
            </a:pPr>
            <a:r>
              <a:rPr lang="en-GB"/>
              <a:t>User stories and BDD all about having a conversation, shared understanding, action</a:t>
            </a:r>
            <a:endParaRPr/>
          </a:p>
          <a:p>
            <a:pPr indent="-431800" lvl="0" marL="457200">
              <a:spcBef>
                <a:spcPts val="0"/>
              </a:spcBef>
              <a:spcAft>
                <a:spcPts val="0"/>
              </a:spcAft>
              <a:buSzPts val="3200"/>
              <a:buChar char="•"/>
            </a:pPr>
            <a:r>
              <a:rPr lang="en-GB"/>
              <a:t>Threat modeling is all about having a conversation, shared understanding, action</a:t>
            </a:r>
            <a:endParaRPr/>
          </a:p>
          <a:p>
            <a:pPr indent="0" lvl="0" marL="0">
              <a:spcBef>
                <a:spcPts val="64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Shape 58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Traditional security policy vs BDD</a:t>
            </a:r>
            <a:endParaRPr/>
          </a:p>
        </p:txBody>
      </p:sp>
      <p:sp>
        <p:nvSpPr>
          <p:cNvPr id="586" name="Shape 586"/>
          <p:cNvSpPr txBox="1"/>
          <p:nvPr>
            <p:ph idx="1" type="body"/>
          </p:nvPr>
        </p:nvSpPr>
        <p:spPr>
          <a:xfrm>
            <a:off x="457200" y="1151335"/>
            <a:ext cx="4040100" cy="479700"/>
          </a:xfrm>
          <a:prstGeom prst="rect">
            <a:avLst/>
          </a:prstGeom>
        </p:spPr>
        <p:txBody>
          <a:bodyPr anchorCtr="0" anchor="b" bIns="91425" lIns="91425" spcFirstLastPara="1" rIns="91425" wrap="square" tIns="91425">
            <a:noAutofit/>
          </a:bodyPr>
          <a:lstStyle/>
          <a:p>
            <a:pPr indent="0" lvl="0" marL="0">
              <a:spcBef>
                <a:spcPts val="480"/>
              </a:spcBef>
              <a:spcAft>
                <a:spcPts val="0"/>
              </a:spcAft>
              <a:buNone/>
            </a:pPr>
            <a:r>
              <a:rPr lang="en-GB"/>
              <a:t>Traditional</a:t>
            </a:r>
            <a:endParaRPr/>
          </a:p>
        </p:txBody>
      </p:sp>
      <p:sp>
        <p:nvSpPr>
          <p:cNvPr id="587" name="Shape 587"/>
          <p:cNvSpPr txBox="1"/>
          <p:nvPr>
            <p:ph idx="2" type="body"/>
          </p:nvPr>
        </p:nvSpPr>
        <p:spPr>
          <a:xfrm>
            <a:off x="457200" y="1631156"/>
            <a:ext cx="4040100" cy="2963400"/>
          </a:xfrm>
          <a:prstGeom prst="rect">
            <a:avLst/>
          </a:prstGeom>
        </p:spPr>
        <p:txBody>
          <a:bodyPr anchorCtr="0" anchor="t" bIns="91425" lIns="91425" spcFirstLastPara="1" rIns="91425" wrap="square" tIns="91425">
            <a:noAutofit/>
          </a:bodyPr>
          <a:lstStyle/>
          <a:p>
            <a:pPr indent="-381000" lvl="0" marL="457200" rtl="0">
              <a:spcBef>
                <a:spcPts val="480"/>
              </a:spcBef>
              <a:spcAft>
                <a:spcPts val="0"/>
              </a:spcAft>
              <a:buSzPts val="2400"/>
              <a:buChar char="•"/>
            </a:pPr>
            <a:r>
              <a:rPr lang="en-GB"/>
              <a:t>Ambiguously-worded</a:t>
            </a:r>
            <a:endParaRPr/>
          </a:p>
          <a:p>
            <a:pPr indent="-381000" lvl="0" marL="457200" rtl="0">
              <a:spcBef>
                <a:spcPts val="0"/>
              </a:spcBef>
              <a:spcAft>
                <a:spcPts val="0"/>
              </a:spcAft>
              <a:buSzPts val="2400"/>
              <a:buChar char="•"/>
            </a:pPr>
            <a:r>
              <a:rPr lang="en-GB"/>
              <a:t>Word documents nobody reads</a:t>
            </a:r>
            <a:endParaRPr/>
          </a:p>
          <a:p>
            <a:pPr indent="-381000" lvl="0" marL="457200" rtl="0">
              <a:spcBef>
                <a:spcPts val="0"/>
              </a:spcBef>
              <a:spcAft>
                <a:spcPts val="0"/>
              </a:spcAft>
              <a:buSzPts val="2400"/>
              <a:buChar char="•"/>
            </a:pPr>
            <a:r>
              <a:rPr lang="en-GB"/>
              <a:t>Static and already out of date</a:t>
            </a:r>
            <a:endParaRPr/>
          </a:p>
          <a:p>
            <a:pPr indent="-381000" lvl="0" marL="457200">
              <a:spcBef>
                <a:spcPts val="0"/>
              </a:spcBef>
              <a:spcAft>
                <a:spcPts val="0"/>
              </a:spcAft>
              <a:buSzPts val="2400"/>
              <a:buChar char="•"/>
            </a:pPr>
            <a:r>
              <a:rPr lang="en-GB"/>
              <a:t>Out of sync with reality</a:t>
            </a:r>
            <a:endParaRPr/>
          </a:p>
        </p:txBody>
      </p:sp>
      <p:sp>
        <p:nvSpPr>
          <p:cNvPr id="588" name="Shape 588"/>
          <p:cNvSpPr txBox="1"/>
          <p:nvPr>
            <p:ph idx="3" type="body"/>
          </p:nvPr>
        </p:nvSpPr>
        <p:spPr>
          <a:xfrm>
            <a:off x="4645025" y="1151335"/>
            <a:ext cx="4041900" cy="479700"/>
          </a:xfrm>
          <a:prstGeom prst="rect">
            <a:avLst/>
          </a:prstGeom>
        </p:spPr>
        <p:txBody>
          <a:bodyPr anchorCtr="0" anchor="b" bIns="91425" lIns="91425" spcFirstLastPara="1" rIns="91425" wrap="square" tIns="91425">
            <a:noAutofit/>
          </a:bodyPr>
          <a:lstStyle/>
          <a:p>
            <a:pPr indent="0" lvl="0" marL="0">
              <a:spcBef>
                <a:spcPts val="480"/>
              </a:spcBef>
              <a:spcAft>
                <a:spcPts val="0"/>
              </a:spcAft>
              <a:buNone/>
            </a:pPr>
            <a:r>
              <a:rPr lang="en-GB"/>
              <a:t>BDD</a:t>
            </a:r>
            <a:endParaRPr/>
          </a:p>
        </p:txBody>
      </p:sp>
      <p:sp>
        <p:nvSpPr>
          <p:cNvPr id="589" name="Shape 589"/>
          <p:cNvSpPr txBox="1"/>
          <p:nvPr>
            <p:ph idx="4" type="body"/>
          </p:nvPr>
        </p:nvSpPr>
        <p:spPr>
          <a:xfrm>
            <a:off x="4645025" y="1631156"/>
            <a:ext cx="4041900" cy="2963400"/>
          </a:xfrm>
          <a:prstGeom prst="rect">
            <a:avLst/>
          </a:prstGeom>
        </p:spPr>
        <p:txBody>
          <a:bodyPr anchorCtr="0" anchor="t" bIns="91425" lIns="91425" spcFirstLastPara="1" rIns="91425" wrap="square" tIns="91425">
            <a:noAutofit/>
          </a:bodyPr>
          <a:lstStyle/>
          <a:p>
            <a:pPr indent="-381000" lvl="0" marL="457200" rtl="0">
              <a:spcBef>
                <a:spcPts val="480"/>
              </a:spcBef>
              <a:spcAft>
                <a:spcPts val="0"/>
              </a:spcAft>
              <a:buSzPts val="2400"/>
              <a:buChar char="•"/>
            </a:pPr>
            <a:r>
              <a:rPr lang="en-GB"/>
              <a:t>Written in a way understood by everyone</a:t>
            </a:r>
            <a:endParaRPr/>
          </a:p>
          <a:p>
            <a:pPr indent="-381000" lvl="0" marL="457200" rtl="0">
              <a:spcBef>
                <a:spcPts val="0"/>
              </a:spcBef>
              <a:spcAft>
                <a:spcPts val="0"/>
              </a:spcAft>
              <a:buSzPts val="2400"/>
              <a:buChar char="•"/>
            </a:pPr>
            <a:r>
              <a:rPr lang="en-GB"/>
              <a:t>Can live alongside code e.g. in Git</a:t>
            </a:r>
            <a:endParaRPr/>
          </a:p>
          <a:p>
            <a:pPr indent="-381000" lvl="0" marL="457200" rtl="0">
              <a:spcBef>
                <a:spcPts val="0"/>
              </a:spcBef>
              <a:spcAft>
                <a:spcPts val="0"/>
              </a:spcAft>
              <a:buSzPts val="2400"/>
              <a:buChar char="•"/>
            </a:pPr>
            <a:r>
              <a:rPr lang="en-GB"/>
              <a:t>Easy and transparent updates</a:t>
            </a:r>
            <a:endParaRPr/>
          </a:p>
          <a:p>
            <a:pPr indent="-381000" lvl="0" marL="457200">
              <a:spcBef>
                <a:spcPts val="0"/>
              </a:spcBef>
              <a:spcAft>
                <a:spcPts val="0"/>
              </a:spcAft>
              <a:buSzPts val="2400"/>
              <a:buChar char="•"/>
            </a:pPr>
            <a:r>
              <a:rPr b="1" lang="en-GB" u="sng"/>
              <a:t>Continuously testable!</a:t>
            </a:r>
            <a:endParaRPr b="1" u="sng"/>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A brief history of BDD for security</a:t>
            </a:r>
            <a:endParaRPr/>
          </a:p>
        </p:txBody>
      </p:sp>
      <p:sp>
        <p:nvSpPr>
          <p:cNvPr id="595" name="Shape 5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Early 2012 saw the creation of the two best known projects: BDD-Security and GAUNTLT</a:t>
            </a:r>
            <a:endParaRPr sz="2400"/>
          </a:p>
          <a:p>
            <a:pPr indent="-381000" lvl="0" marL="457200" rtl="0">
              <a:spcBef>
                <a:spcPts val="0"/>
              </a:spcBef>
              <a:spcAft>
                <a:spcPts val="0"/>
              </a:spcAft>
              <a:buSzPts val="2400"/>
              <a:buChar char="•"/>
            </a:pPr>
            <a:r>
              <a:rPr lang="en-GB" sz="2400"/>
              <a:t>Both use BDD to describe the security behaviour (good or bad)</a:t>
            </a:r>
            <a:endParaRPr sz="2400"/>
          </a:p>
          <a:p>
            <a:pPr indent="-381000" lvl="0" marL="457200" rtl="0">
              <a:spcBef>
                <a:spcPts val="0"/>
              </a:spcBef>
              <a:spcAft>
                <a:spcPts val="0"/>
              </a:spcAft>
              <a:buSzPts val="2400"/>
              <a:buChar char="•"/>
            </a:pPr>
            <a:r>
              <a:rPr lang="en-GB" sz="2400"/>
              <a:t>Both tools are open source (free as in beer and speech)</a:t>
            </a:r>
            <a:endParaRPr sz="2400"/>
          </a:p>
          <a:p>
            <a:pPr indent="-381000" lvl="0" marL="457200" rtl="0">
              <a:spcBef>
                <a:spcPts val="0"/>
              </a:spcBef>
              <a:spcAft>
                <a:spcPts val="0"/>
              </a:spcAft>
              <a:buSzPts val="2400"/>
              <a:buChar char="•"/>
            </a:pPr>
            <a:r>
              <a:rPr lang="en-GB" sz="2400"/>
              <a:t>The beginning of DevSecOps or SecDevOps - embedding security testing into the CI/CD pipelines</a:t>
            </a:r>
            <a:endParaRPr sz="2400"/>
          </a:p>
          <a:p>
            <a:pPr indent="-381000" lvl="0" marL="457200" rtl="0">
              <a:spcBef>
                <a:spcPts val="0"/>
              </a:spcBef>
              <a:spcAft>
                <a:spcPts val="0"/>
              </a:spcAft>
              <a:buSzPts val="2400"/>
              <a:buChar char="•"/>
            </a:pPr>
            <a:r>
              <a:rPr lang="en-GB" sz="2400"/>
              <a:t>Typically focuses on application behaviour: listen on the right ports; correct authentication patterns; correct use of crypto</a:t>
            </a:r>
            <a:endParaRPr sz="2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BDD-Security example</a:t>
            </a:r>
            <a:endParaRPr/>
          </a:p>
        </p:txBody>
      </p:sp>
      <p:sp>
        <p:nvSpPr>
          <p:cNvPr id="601" name="Shape 601"/>
          <p:cNvSpPr txBox="1"/>
          <p:nvPr/>
        </p:nvSpPr>
        <p:spPr>
          <a:xfrm>
            <a:off x="0" y="4470200"/>
            <a:ext cx="56223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https://www.continuumsecurity.net/bdd-security/</a:t>
            </a:r>
            <a:endParaRPr/>
          </a:p>
        </p:txBody>
      </p:sp>
      <p:pic>
        <p:nvPicPr>
          <p:cNvPr id="602" name="Shape 602"/>
          <p:cNvPicPr preferRelativeResize="0"/>
          <p:nvPr/>
        </p:nvPicPr>
        <p:blipFill>
          <a:blip r:embed="rId3">
            <a:alphaModFix/>
          </a:blip>
          <a:stretch>
            <a:fillRect/>
          </a:stretch>
        </p:blipFill>
        <p:spPr>
          <a:xfrm>
            <a:off x="1282675" y="1170125"/>
            <a:ext cx="6578641" cy="3147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sp>
        <p:nvSpPr>
          <p:cNvPr id="607" name="Shape 607"/>
          <p:cNvSpPr txBox="1"/>
          <p:nvPr>
            <p:ph type="title"/>
          </p:nvPr>
        </p:nvSpPr>
        <p:spPr>
          <a:xfrm>
            <a:off x="311700" y="445025"/>
            <a:ext cx="8520600" cy="133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GAUNTLT</a:t>
            </a:r>
            <a:endParaRPr/>
          </a:p>
          <a:p>
            <a:pPr indent="0" lvl="0" marL="0">
              <a:spcBef>
                <a:spcPts val="0"/>
              </a:spcBef>
              <a:spcAft>
                <a:spcPts val="0"/>
              </a:spcAft>
              <a:buNone/>
            </a:pPr>
            <a:r>
              <a:rPr lang="en-GB"/>
              <a:t>example</a:t>
            </a:r>
            <a:endParaRPr/>
          </a:p>
        </p:txBody>
      </p:sp>
      <p:pic>
        <p:nvPicPr>
          <p:cNvPr id="608" name="Shape 608"/>
          <p:cNvPicPr preferRelativeResize="0"/>
          <p:nvPr/>
        </p:nvPicPr>
        <p:blipFill>
          <a:blip r:embed="rId3">
            <a:alphaModFix/>
          </a:blip>
          <a:stretch>
            <a:fillRect/>
          </a:stretch>
        </p:blipFill>
        <p:spPr>
          <a:xfrm>
            <a:off x="3283638" y="445025"/>
            <a:ext cx="4256527" cy="3820975"/>
          </a:xfrm>
          <a:prstGeom prst="rect">
            <a:avLst/>
          </a:prstGeom>
          <a:noFill/>
          <a:ln>
            <a:noFill/>
          </a:ln>
          <a:effectLst>
            <a:outerShdw blurRad="342900" rotWithShape="0" algn="bl" dir="4740000" dist="85725">
              <a:srgbClr val="000000">
                <a:alpha val="91000"/>
              </a:srgbClr>
            </a:outerShdw>
          </a:effectLst>
        </p:spPr>
      </p:pic>
      <p:sp>
        <p:nvSpPr>
          <p:cNvPr id="609" name="Shape 609"/>
          <p:cNvSpPr txBox="1"/>
          <p:nvPr/>
        </p:nvSpPr>
        <p:spPr>
          <a:xfrm>
            <a:off x="0" y="4366075"/>
            <a:ext cx="7364700" cy="499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t>https://github.com/gauntlt/gauntlt/blob/master/examples/sqlmap/sqlmap.example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We want to… write a threat story</a:t>
            </a:r>
            <a:endParaRPr/>
          </a:p>
        </p:txBody>
      </p:sp>
      <p:sp>
        <p:nvSpPr>
          <p:cNvPr id="615" name="Shape 615"/>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Describe the attack from an attackers perspective</a:t>
            </a:r>
            <a:endParaRPr sz="2400"/>
          </a:p>
          <a:p>
            <a:pPr indent="-381000" lvl="0" marL="457200" rtl="0">
              <a:spcBef>
                <a:spcPts val="0"/>
              </a:spcBef>
              <a:spcAft>
                <a:spcPts val="0"/>
              </a:spcAft>
              <a:buSzPts val="2400"/>
              <a:buChar char="•"/>
            </a:pPr>
            <a:r>
              <a:rPr lang="en-GB" sz="2400"/>
              <a:t>Explain why the attacker would carry out the attack</a:t>
            </a:r>
            <a:endParaRPr sz="2400"/>
          </a:p>
          <a:p>
            <a:pPr indent="-381000" lvl="0" marL="457200" rtl="0">
              <a:spcBef>
                <a:spcPts val="0"/>
              </a:spcBef>
              <a:spcAft>
                <a:spcPts val="0"/>
              </a:spcAft>
              <a:buSzPts val="2400"/>
              <a:buChar char="•"/>
            </a:pPr>
            <a:r>
              <a:rPr lang="en-GB" sz="2400"/>
              <a:t>Provide one or more scenarios that describe ways the attack can occur</a:t>
            </a:r>
            <a:endParaRPr sz="2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Shape 62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Threat story example: SQLi</a:t>
            </a:r>
            <a:endParaRPr/>
          </a:p>
        </p:txBody>
      </p:sp>
      <p:sp>
        <p:nvSpPr>
          <p:cNvPr id="621" name="Shape 621"/>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SQL Injection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retrieve the contents of the database, As an attacker, I want the web application to insufficiently validate user input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Timing based blind injection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web form with text input fields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we enter the value “test+SLEEP(30)” in one of the fields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we submit the form</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the “SLEEP(30)” function should execute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the form should respond after “30” seconds</a:t>
            </a:r>
            <a:endParaRPr sz="1400">
              <a:solidFill>
                <a:srgbClr val="666666"/>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Shape 626"/>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SSH brute force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a:t>
            </a:r>
            <a:r>
              <a:rPr lang="en-GB" sz="1400">
                <a:solidFill>
                  <a:srgbClr val="666666"/>
                </a:solidFill>
                <a:latin typeface="Consolas"/>
                <a:ea typeface="Consolas"/>
                <a:cs typeface="Consolas"/>
                <a:sym typeface="Consolas"/>
              </a:rPr>
              <a:t> to get shell access to a system, As an attacker, I want the system to use weak authentication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Online password brute force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a system running an accessible SSH daemon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a wordlist of users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a wordlist of passwords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we SSH to the system using each combination of username and password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we should get shell access to the system</a:t>
            </a:r>
            <a:endParaRPr sz="1400">
              <a:solidFill>
                <a:srgbClr val="666666"/>
              </a:solidFill>
              <a:latin typeface="Consolas"/>
              <a:ea typeface="Consolas"/>
              <a:cs typeface="Consolas"/>
              <a:sym typeface="Consolas"/>
            </a:endParaRPr>
          </a:p>
        </p:txBody>
      </p:sp>
      <p:sp>
        <p:nvSpPr>
          <p:cNvPr id="627" name="Shape 62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SSH brute force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Introduction to</a:t>
            </a:r>
            <a:br>
              <a:rPr lang="en-GB"/>
            </a:br>
            <a:r>
              <a:rPr lang="en-GB"/>
              <a:t>Behaviour Driven Development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Shape 632"/>
          <p:cNvSpPr txBox="1"/>
          <p:nvPr>
            <p:ph idx="1" type="body"/>
          </p:nvPr>
        </p:nvSpPr>
        <p:spPr>
          <a:xfrm>
            <a:off x="457200" y="1200150"/>
            <a:ext cx="8229600" cy="3394500"/>
          </a:xfrm>
          <a:prstGeom prst="rect">
            <a:avLst/>
          </a:prstGeom>
        </p:spPr>
        <p:txBody>
          <a:bodyPr anchorCtr="0" anchor="t" bIns="91425" lIns="91425" spcFirstLastPara="1" rIns="91425" wrap="square" tIns="91425">
            <a:noAutofit/>
          </a:bodyPr>
          <a:lstStyle/>
          <a:p>
            <a:pPr indent="0" lvl="0" marL="0" rtl="0">
              <a:spcBef>
                <a:spcPts val="640"/>
              </a:spcBef>
              <a:spcAft>
                <a:spcPts val="0"/>
              </a:spcAft>
              <a:buClr>
                <a:schemeClr val="dk1"/>
              </a:buClr>
              <a:buSzPts val="1100"/>
              <a:buFont typeface="Arial"/>
              <a:buNone/>
            </a:pPr>
            <a:r>
              <a:rPr b="1" lang="en-GB" sz="1400">
                <a:solidFill>
                  <a:srgbClr val="0000FF"/>
                </a:solidFill>
                <a:latin typeface="Consolas"/>
                <a:ea typeface="Consolas"/>
                <a:cs typeface="Consolas"/>
                <a:sym typeface="Consolas"/>
              </a:rPr>
              <a:t>Feature</a:t>
            </a:r>
            <a:r>
              <a:rPr lang="en-GB" sz="1400">
                <a:solidFill>
                  <a:srgbClr val="666666"/>
                </a:solidFill>
                <a:latin typeface="Consolas"/>
                <a:ea typeface="Consolas"/>
                <a:cs typeface="Consolas"/>
                <a:sym typeface="Consolas"/>
              </a:rPr>
              <a:t>: Phishing corporate users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In order to bypass the security perimeter, As an attacker, I want users to visit a malicious URL sent via email</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Scenario</a:t>
            </a:r>
            <a:r>
              <a:rPr lang="en-GB" sz="1400">
                <a:solidFill>
                  <a:srgbClr val="666666"/>
                </a:solidFill>
                <a:latin typeface="Consolas"/>
                <a:ea typeface="Consolas"/>
                <a:cs typeface="Consolas"/>
                <a:sym typeface="Consolas"/>
              </a:rPr>
              <a:t>: Targeted phishing </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Given</a:t>
            </a:r>
            <a:r>
              <a:rPr lang="en-GB" sz="1400">
                <a:solidFill>
                  <a:srgbClr val="666666"/>
                </a:solidFill>
                <a:latin typeface="Consolas"/>
                <a:ea typeface="Consolas"/>
                <a:cs typeface="Consolas"/>
                <a:sym typeface="Consolas"/>
              </a:rPr>
              <a:t> background information on the target</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a convincing email template using background information</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a convincing website URL that executes a malicious payload</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the email is sent to the target email recipients</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When</a:t>
            </a:r>
            <a:r>
              <a:rPr lang="en-GB" sz="1400">
                <a:solidFill>
                  <a:srgbClr val="666666"/>
                </a:solidFill>
                <a:latin typeface="Consolas"/>
                <a:ea typeface="Consolas"/>
                <a:cs typeface="Consolas"/>
                <a:sym typeface="Consolas"/>
              </a:rPr>
              <a:t> the user reads the email</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the user clicks on the link</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Then</a:t>
            </a:r>
            <a:r>
              <a:rPr lang="en-GB" sz="1400">
                <a:solidFill>
                  <a:srgbClr val="666666"/>
                </a:solidFill>
                <a:latin typeface="Consolas"/>
                <a:ea typeface="Consolas"/>
                <a:cs typeface="Consolas"/>
                <a:sym typeface="Consolas"/>
              </a:rPr>
              <a:t> the payload should execute</a:t>
            </a:r>
            <a:br>
              <a:rPr lang="en-GB" sz="1400">
                <a:solidFill>
                  <a:srgbClr val="666666"/>
                </a:solidFill>
                <a:latin typeface="Consolas"/>
                <a:ea typeface="Consolas"/>
                <a:cs typeface="Consolas"/>
                <a:sym typeface="Consolas"/>
              </a:rPr>
            </a:br>
            <a:r>
              <a:rPr lang="en-GB" sz="1400">
                <a:solidFill>
                  <a:srgbClr val="666666"/>
                </a:solidFill>
                <a:latin typeface="Consolas"/>
                <a:ea typeface="Consolas"/>
                <a:cs typeface="Consolas"/>
                <a:sym typeface="Consolas"/>
              </a:rPr>
              <a:t>    </a:t>
            </a:r>
            <a:r>
              <a:rPr b="1" lang="en-GB" sz="1400">
                <a:solidFill>
                  <a:srgbClr val="0000FF"/>
                </a:solidFill>
                <a:latin typeface="Consolas"/>
                <a:ea typeface="Consolas"/>
                <a:cs typeface="Consolas"/>
                <a:sym typeface="Consolas"/>
              </a:rPr>
              <a:t>And</a:t>
            </a:r>
            <a:r>
              <a:rPr lang="en-GB" sz="1400">
                <a:solidFill>
                  <a:srgbClr val="666666"/>
                </a:solidFill>
                <a:latin typeface="Consolas"/>
                <a:ea typeface="Consolas"/>
                <a:cs typeface="Consolas"/>
                <a:sym typeface="Consolas"/>
              </a:rPr>
              <a:t> we should get code execution on the user’s machine</a:t>
            </a:r>
            <a:endParaRPr sz="1400">
              <a:solidFill>
                <a:srgbClr val="666666"/>
              </a:solidFill>
              <a:latin typeface="Consolas"/>
              <a:ea typeface="Consolas"/>
              <a:cs typeface="Consolas"/>
              <a:sym typeface="Consolas"/>
            </a:endParaRPr>
          </a:p>
        </p:txBody>
      </p:sp>
      <p:sp>
        <p:nvSpPr>
          <p:cNvPr id="633" name="Shape 633"/>
          <p:cNvSpPr txBox="1"/>
          <p:nvPr>
            <p:ph idx="4294967295" type="body"/>
          </p:nvPr>
        </p:nvSpPr>
        <p:spPr>
          <a:xfrm>
            <a:off x="5512350" y="924925"/>
            <a:ext cx="3045900" cy="629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The threat</a:t>
            </a:r>
            <a:endParaRPr sz="1400"/>
          </a:p>
          <a:p>
            <a:pPr indent="0" lvl="0" marL="0" rtl="0">
              <a:spcBef>
                <a:spcPts val="640"/>
              </a:spcBef>
              <a:spcAft>
                <a:spcPts val="0"/>
              </a:spcAft>
              <a:buNone/>
            </a:pPr>
            <a:r>
              <a:t/>
            </a:r>
            <a:endParaRPr sz="1400"/>
          </a:p>
        </p:txBody>
      </p:sp>
      <p:cxnSp>
        <p:nvCxnSpPr>
          <p:cNvPr id="634" name="Shape 634"/>
          <p:cNvCxnSpPr/>
          <p:nvPr/>
        </p:nvCxnSpPr>
        <p:spPr>
          <a:xfrm flipH="1">
            <a:off x="4866250" y="1249950"/>
            <a:ext cx="564600" cy="208800"/>
          </a:xfrm>
          <a:prstGeom prst="straightConnector1">
            <a:avLst/>
          </a:prstGeom>
          <a:noFill/>
          <a:ln cap="flat" cmpd="sng" w="28575">
            <a:solidFill>
              <a:schemeClr val="dk2"/>
            </a:solidFill>
            <a:prstDash val="solid"/>
            <a:round/>
            <a:headEnd len="med" w="med" type="none"/>
            <a:tailEnd len="med" w="med" type="triangle"/>
          </a:ln>
        </p:spPr>
      </p:cxnSp>
      <p:sp>
        <p:nvSpPr>
          <p:cNvPr id="635" name="Shape 635"/>
          <p:cNvSpPr txBox="1"/>
          <p:nvPr>
            <p:ph idx="4294967295" type="body"/>
          </p:nvPr>
        </p:nvSpPr>
        <p:spPr>
          <a:xfrm>
            <a:off x="5801250" y="1925000"/>
            <a:ext cx="3045900" cy="629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1400"/>
              <a:t>Attack scenarios</a:t>
            </a:r>
            <a:endParaRPr sz="1400"/>
          </a:p>
          <a:p>
            <a:pPr indent="0" lvl="0" marL="0" rtl="0">
              <a:spcBef>
                <a:spcPts val="640"/>
              </a:spcBef>
              <a:spcAft>
                <a:spcPts val="0"/>
              </a:spcAft>
              <a:buNone/>
            </a:pPr>
            <a:r>
              <a:t/>
            </a:r>
            <a:endParaRPr sz="1400"/>
          </a:p>
        </p:txBody>
      </p:sp>
      <p:cxnSp>
        <p:nvCxnSpPr>
          <p:cNvPr id="636" name="Shape 636"/>
          <p:cNvCxnSpPr/>
          <p:nvPr/>
        </p:nvCxnSpPr>
        <p:spPr>
          <a:xfrm flipH="1">
            <a:off x="5236650" y="2250025"/>
            <a:ext cx="564600" cy="208800"/>
          </a:xfrm>
          <a:prstGeom prst="straightConnector1">
            <a:avLst/>
          </a:prstGeom>
          <a:noFill/>
          <a:ln cap="flat" cmpd="sng" w="28575">
            <a:solidFill>
              <a:schemeClr val="dk2"/>
            </a:solidFill>
            <a:prstDash val="solid"/>
            <a:round/>
            <a:headEnd len="med" w="med" type="none"/>
            <a:tailEnd len="med" w="med" type="triangle"/>
          </a:ln>
        </p:spPr>
      </p:cxnSp>
      <p:sp>
        <p:nvSpPr>
          <p:cNvPr id="637" name="Shape 637"/>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Phishing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Shape 642"/>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What about Cloud?</a:t>
            </a:r>
            <a:endParaRPr/>
          </a:p>
        </p:txBody>
      </p:sp>
      <p:sp>
        <p:nvSpPr>
          <p:cNvPr id="643" name="Shape 6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2400"/>
              <a:t>So far DevSecOps has been mostly focused on testing application code (SAST, DAST etc.) and behaviour, particularly in CI/CD pipelines.</a:t>
            </a:r>
            <a:endParaRPr sz="2400"/>
          </a:p>
          <a:p>
            <a:pPr indent="0" lvl="0" marL="0" rtl="0">
              <a:spcBef>
                <a:spcPts val="640"/>
              </a:spcBef>
              <a:spcAft>
                <a:spcPts val="0"/>
              </a:spcAft>
              <a:buNone/>
            </a:pPr>
            <a:r>
              <a:t/>
            </a:r>
            <a:endParaRPr sz="2400"/>
          </a:p>
          <a:p>
            <a:pPr indent="0" lvl="0" marL="0" rtl="0">
              <a:spcBef>
                <a:spcPts val="640"/>
              </a:spcBef>
              <a:spcAft>
                <a:spcPts val="0"/>
              </a:spcAft>
              <a:buNone/>
            </a:pPr>
            <a:r>
              <a:rPr lang="en-GB" sz="2400"/>
              <a:t>But what about in a Cloud world where everything is code?</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Shape 648"/>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The OWASP Cloud Security project</a:t>
            </a:r>
            <a:endParaRPr/>
          </a:p>
        </p:txBody>
      </p:sp>
      <p:sp>
        <p:nvSpPr>
          <p:cNvPr id="649" name="Shape 649"/>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Recap:</a:t>
            </a:r>
            <a:endParaRPr sz="2400"/>
          </a:p>
          <a:p>
            <a:pPr indent="-381000" lvl="0" marL="457200" rtl="0">
              <a:spcBef>
                <a:spcPts val="640"/>
              </a:spcBef>
              <a:spcAft>
                <a:spcPts val="0"/>
              </a:spcAft>
              <a:buSzPts val="2400"/>
              <a:buChar char="•"/>
            </a:pPr>
            <a:r>
              <a:rPr lang="en-GB" sz="2400"/>
              <a:t>Help people secure their products and services running in the cloud</a:t>
            </a:r>
            <a:endParaRPr sz="2400"/>
          </a:p>
          <a:p>
            <a:pPr indent="-381000" lvl="0" marL="457200" rtl="0">
              <a:spcBef>
                <a:spcPts val="0"/>
              </a:spcBef>
              <a:spcAft>
                <a:spcPts val="0"/>
              </a:spcAft>
              <a:buSzPts val="2400"/>
              <a:buChar char="•"/>
            </a:pPr>
            <a:r>
              <a:rPr lang="en-GB" sz="2400"/>
              <a:t>Focuses on cloud services (APIs)</a:t>
            </a:r>
            <a:endParaRPr sz="2400"/>
          </a:p>
          <a:p>
            <a:pPr indent="-381000" lvl="0" marL="457200" rtl="0">
              <a:spcBef>
                <a:spcPts val="0"/>
              </a:spcBef>
              <a:spcAft>
                <a:spcPts val="0"/>
              </a:spcAft>
              <a:buSzPts val="2400"/>
              <a:buChar char="•"/>
            </a:pPr>
            <a:r>
              <a:rPr lang="en-GB" sz="2400"/>
              <a:t>Threats and mitigating controls expressed as Gherkin stories</a:t>
            </a:r>
            <a:endParaRPr sz="2400"/>
          </a:p>
          <a:p>
            <a:pPr indent="-381000" lvl="0" marL="457200">
              <a:spcBef>
                <a:spcPts val="0"/>
              </a:spcBef>
              <a:spcAft>
                <a:spcPts val="0"/>
              </a:spcAft>
              <a:buSzPts val="2400"/>
              <a:buChar char="•"/>
            </a:pPr>
            <a:r>
              <a:rPr lang="en-GB" sz="2400"/>
              <a:t>Pool together the expertise and experience of the community around breaking and securing cloud services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Shape 654"/>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Using the project</a:t>
            </a:r>
            <a:endParaRPr/>
          </a:p>
        </p:txBody>
      </p:sp>
      <p:sp>
        <p:nvSpPr>
          <p:cNvPr id="655" name="Shape 6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t>The two main uses of the project are:</a:t>
            </a:r>
            <a:endParaRPr sz="2400"/>
          </a:p>
          <a:p>
            <a:pPr indent="0" lvl="0" marL="0">
              <a:spcBef>
                <a:spcPts val="640"/>
              </a:spcBef>
              <a:spcAft>
                <a:spcPts val="0"/>
              </a:spcAft>
              <a:buNone/>
            </a:pPr>
            <a:r>
              <a:t/>
            </a:r>
            <a:endParaRPr sz="2400"/>
          </a:p>
          <a:p>
            <a:pPr indent="-381000" lvl="0" marL="457200" rtl="0">
              <a:spcBef>
                <a:spcPts val="640"/>
              </a:spcBef>
              <a:spcAft>
                <a:spcPts val="0"/>
              </a:spcAft>
              <a:buSzPts val="2400"/>
              <a:buAutoNum type="arabicPeriod"/>
            </a:pPr>
            <a:r>
              <a:rPr lang="en-GB" sz="2400"/>
              <a:t>Using the threat stories in threat modeling sessions</a:t>
            </a:r>
            <a:endParaRPr sz="2400"/>
          </a:p>
          <a:p>
            <a:pPr indent="-381000" lvl="0" marL="457200" rtl="0">
              <a:spcBef>
                <a:spcPts val="0"/>
              </a:spcBef>
              <a:spcAft>
                <a:spcPts val="0"/>
              </a:spcAft>
              <a:buSzPts val="2400"/>
              <a:buAutoNum type="arabicPeriod"/>
            </a:pPr>
            <a:r>
              <a:rPr lang="en-GB" sz="2400"/>
              <a:t>Using the control stories for continuous testing of mitigations</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Using the threat stories</a:t>
            </a:r>
            <a:endParaRPr/>
          </a:p>
        </p:txBody>
      </p:sp>
      <p:sp>
        <p:nvSpPr>
          <p:cNvPr id="661" name="Shape 661"/>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a:spcBef>
                <a:spcPts val="640"/>
              </a:spcBef>
              <a:spcAft>
                <a:spcPts val="0"/>
              </a:spcAft>
              <a:buNone/>
            </a:pPr>
            <a:r>
              <a:rPr lang="en-GB" sz="2400">
                <a:solidFill>
                  <a:srgbClr val="666666"/>
                </a:solidFill>
                <a:latin typeface="Consolas"/>
                <a:ea typeface="Consolas"/>
                <a:cs typeface="Consolas"/>
                <a:sym typeface="Consolas"/>
              </a:rPr>
              <a:t>In order to improve the security of systems and services</a:t>
            </a:r>
            <a:endParaRPr sz="2400">
              <a:solidFill>
                <a:srgbClr val="666666"/>
              </a:solidFill>
              <a:latin typeface="Consolas"/>
              <a:ea typeface="Consolas"/>
              <a:cs typeface="Consolas"/>
              <a:sym typeface="Consolas"/>
            </a:endParaRPr>
          </a:p>
          <a:p>
            <a:pPr indent="0" lvl="0" marL="0" rtl="0">
              <a:spcBef>
                <a:spcPts val="640"/>
              </a:spcBef>
              <a:spcAft>
                <a:spcPts val="0"/>
              </a:spcAft>
              <a:buNone/>
            </a:pPr>
            <a:r>
              <a:t/>
            </a:r>
            <a:endParaRPr sz="2400">
              <a:solidFill>
                <a:srgbClr val="666666"/>
              </a:solidFill>
              <a:latin typeface="Consolas"/>
              <a:ea typeface="Consolas"/>
              <a:cs typeface="Consolas"/>
              <a:sym typeface="Consolas"/>
            </a:endParaRPr>
          </a:p>
          <a:p>
            <a:pPr indent="0" lvl="0" marL="0">
              <a:spcBef>
                <a:spcPts val="640"/>
              </a:spcBef>
              <a:spcAft>
                <a:spcPts val="0"/>
              </a:spcAft>
              <a:buNone/>
            </a:pPr>
            <a:r>
              <a:rPr lang="en-GB" sz="2400">
                <a:solidFill>
                  <a:srgbClr val="666666"/>
                </a:solidFill>
                <a:latin typeface="Consolas"/>
                <a:ea typeface="Consolas"/>
                <a:cs typeface="Consolas"/>
                <a:sym typeface="Consolas"/>
              </a:rPr>
              <a:t>As a subject matter expert</a:t>
            </a:r>
            <a:endParaRPr sz="2400">
              <a:solidFill>
                <a:srgbClr val="666666"/>
              </a:solidFill>
              <a:latin typeface="Consolas"/>
              <a:ea typeface="Consolas"/>
              <a:cs typeface="Consolas"/>
              <a:sym typeface="Consolas"/>
            </a:endParaRPr>
          </a:p>
          <a:p>
            <a:pPr indent="0" lvl="0" marL="0" rtl="0">
              <a:spcBef>
                <a:spcPts val="640"/>
              </a:spcBef>
              <a:spcAft>
                <a:spcPts val="0"/>
              </a:spcAft>
              <a:buNone/>
            </a:pPr>
            <a:r>
              <a:t/>
            </a:r>
            <a:endParaRPr sz="2400">
              <a:solidFill>
                <a:srgbClr val="666666"/>
              </a:solidFill>
              <a:latin typeface="Consolas"/>
              <a:ea typeface="Consolas"/>
              <a:cs typeface="Consolas"/>
              <a:sym typeface="Consolas"/>
            </a:endParaRPr>
          </a:p>
          <a:p>
            <a:pPr indent="0" lvl="0" marL="0" rtl="0">
              <a:spcBef>
                <a:spcPts val="640"/>
              </a:spcBef>
              <a:spcAft>
                <a:spcPts val="0"/>
              </a:spcAft>
              <a:buClr>
                <a:schemeClr val="dk1"/>
              </a:buClr>
              <a:buSzPts val="1100"/>
              <a:buFont typeface="Arial"/>
              <a:buNone/>
            </a:pPr>
            <a:r>
              <a:rPr lang="en-GB" sz="2400">
                <a:solidFill>
                  <a:srgbClr val="666666"/>
                </a:solidFill>
                <a:latin typeface="Consolas"/>
                <a:ea typeface="Consolas"/>
                <a:cs typeface="Consolas"/>
                <a:sym typeface="Consolas"/>
              </a:rPr>
              <a:t>I want t</a:t>
            </a:r>
            <a:r>
              <a:rPr lang="en-GB" sz="2400">
                <a:solidFill>
                  <a:srgbClr val="666666"/>
                </a:solidFill>
                <a:latin typeface="Consolas"/>
                <a:ea typeface="Consolas"/>
                <a:cs typeface="Consolas"/>
                <a:sym typeface="Consolas"/>
              </a:rPr>
              <a:t>o share possible threats</a:t>
            </a:r>
            <a:endParaRPr sz="2400">
              <a:solidFill>
                <a:srgbClr val="666666"/>
              </a:solidFill>
              <a:latin typeface="Consolas"/>
              <a:ea typeface="Consolas"/>
              <a:cs typeface="Consolas"/>
              <a:sym typeface="Consolas"/>
            </a:endParaRPr>
          </a:p>
          <a:p>
            <a:pPr indent="0" lvl="0" marL="0">
              <a:spcBef>
                <a:spcPts val="640"/>
              </a:spcBef>
              <a:spcAft>
                <a:spcPts val="0"/>
              </a:spcAft>
              <a:buNone/>
            </a:pPr>
            <a:r>
              <a:t/>
            </a:r>
            <a:endParaRPr sz="24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a:t>Using the control stories</a:t>
            </a:r>
            <a:endParaRPr/>
          </a:p>
        </p:txBody>
      </p:sp>
      <p:sp>
        <p:nvSpPr>
          <p:cNvPr id="667" name="Shape 667"/>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0" lvl="0" marL="0" rtl="0">
              <a:spcBef>
                <a:spcPts val="640"/>
              </a:spcBef>
              <a:spcAft>
                <a:spcPts val="0"/>
              </a:spcAft>
              <a:buNone/>
            </a:pPr>
            <a:r>
              <a:rPr lang="en-GB" sz="2400">
                <a:solidFill>
                  <a:srgbClr val="666666"/>
                </a:solidFill>
                <a:latin typeface="Consolas"/>
                <a:ea typeface="Consolas"/>
                <a:cs typeface="Consolas"/>
                <a:sym typeface="Consolas"/>
              </a:rPr>
              <a:t>In order to improve the security of systems and services</a:t>
            </a:r>
            <a:endParaRPr sz="2400">
              <a:solidFill>
                <a:srgbClr val="666666"/>
              </a:solidFill>
              <a:latin typeface="Consolas"/>
              <a:ea typeface="Consolas"/>
              <a:cs typeface="Consolas"/>
              <a:sym typeface="Consolas"/>
            </a:endParaRPr>
          </a:p>
          <a:p>
            <a:pPr indent="0" lvl="0" marL="0" rtl="0">
              <a:spcBef>
                <a:spcPts val="640"/>
              </a:spcBef>
              <a:spcAft>
                <a:spcPts val="0"/>
              </a:spcAft>
              <a:buNone/>
            </a:pPr>
            <a:r>
              <a:t/>
            </a:r>
            <a:endParaRPr sz="2400">
              <a:solidFill>
                <a:srgbClr val="666666"/>
              </a:solidFill>
              <a:latin typeface="Consolas"/>
              <a:ea typeface="Consolas"/>
              <a:cs typeface="Consolas"/>
              <a:sym typeface="Consolas"/>
            </a:endParaRPr>
          </a:p>
          <a:p>
            <a:pPr indent="0" lvl="0" marL="0" rtl="0">
              <a:spcBef>
                <a:spcPts val="640"/>
              </a:spcBef>
              <a:spcAft>
                <a:spcPts val="0"/>
              </a:spcAft>
              <a:buNone/>
            </a:pPr>
            <a:r>
              <a:rPr lang="en-GB" sz="2400">
                <a:solidFill>
                  <a:srgbClr val="666666"/>
                </a:solidFill>
                <a:latin typeface="Consolas"/>
                <a:ea typeface="Consolas"/>
                <a:cs typeface="Consolas"/>
                <a:sym typeface="Consolas"/>
              </a:rPr>
              <a:t>As a subject matter expert</a:t>
            </a:r>
            <a:endParaRPr sz="2400">
              <a:solidFill>
                <a:srgbClr val="666666"/>
              </a:solidFill>
              <a:latin typeface="Consolas"/>
              <a:ea typeface="Consolas"/>
              <a:cs typeface="Consolas"/>
              <a:sym typeface="Consolas"/>
            </a:endParaRPr>
          </a:p>
          <a:p>
            <a:pPr indent="0" lvl="0" marL="0" rtl="0">
              <a:spcBef>
                <a:spcPts val="640"/>
              </a:spcBef>
              <a:spcAft>
                <a:spcPts val="0"/>
              </a:spcAft>
              <a:buNone/>
            </a:pPr>
            <a:r>
              <a:t/>
            </a:r>
            <a:endParaRPr sz="2400">
              <a:solidFill>
                <a:srgbClr val="666666"/>
              </a:solidFill>
              <a:latin typeface="Consolas"/>
              <a:ea typeface="Consolas"/>
              <a:cs typeface="Consolas"/>
              <a:sym typeface="Consolas"/>
            </a:endParaRPr>
          </a:p>
          <a:p>
            <a:pPr indent="0" lvl="0" marL="0" rtl="0">
              <a:spcBef>
                <a:spcPts val="640"/>
              </a:spcBef>
              <a:spcAft>
                <a:spcPts val="0"/>
              </a:spcAft>
              <a:buClr>
                <a:schemeClr val="dk1"/>
              </a:buClr>
              <a:buSzPts val="1100"/>
              <a:buFont typeface="Arial"/>
              <a:buNone/>
            </a:pPr>
            <a:r>
              <a:rPr lang="en-GB" sz="2400">
                <a:solidFill>
                  <a:srgbClr val="666666"/>
                </a:solidFill>
                <a:latin typeface="Consolas"/>
                <a:ea typeface="Consolas"/>
                <a:cs typeface="Consolas"/>
                <a:sym typeface="Consolas"/>
              </a:rPr>
              <a:t>I want to share possible mitigations that others can implement</a:t>
            </a:r>
            <a:endParaRPr sz="2400">
              <a:solidFill>
                <a:srgbClr val="666666"/>
              </a:solidFill>
              <a:latin typeface="Consolas"/>
              <a:ea typeface="Consolas"/>
              <a:cs typeface="Consolas"/>
              <a:sym typeface="Consolas"/>
            </a:endParaRPr>
          </a:p>
          <a:p>
            <a:pPr indent="0" lvl="0" marL="0" rtl="0">
              <a:spcBef>
                <a:spcPts val="640"/>
              </a:spcBef>
              <a:spcAft>
                <a:spcPts val="0"/>
              </a:spcAft>
              <a:buNone/>
            </a:pPr>
            <a:r>
              <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Shape 67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Threat Modeling Walk-Through</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Shape 6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This is Mark. He’s a developer.</a:t>
            </a:r>
            <a:endParaRPr>
              <a:latin typeface="Roboto"/>
              <a:ea typeface="Roboto"/>
              <a:cs typeface="Roboto"/>
              <a:sym typeface="Roboto"/>
            </a:endParaRPr>
          </a:p>
        </p:txBody>
      </p:sp>
      <p:pic>
        <p:nvPicPr>
          <p:cNvPr id="678" name="Shape 678"/>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679" name="Shape 679"/>
          <p:cNvSpPr txBox="1"/>
          <p:nvPr/>
        </p:nvSpPr>
        <p:spPr>
          <a:xfrm>
            <a:off x="3445717" y="1619015"/>
            <a:ext cx="5290500" cy="2923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Working to tight deadlines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Needs to get something working asap</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Will have to support services once live</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Loves full-stack work</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New to cloud</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Always considers end users, accessibility champion</a:t>
            </a:r>
            <a:endParaRPr sz="1800">
              <a:latin typeface="Roboto"/>
              <a:ea typeface="Roboto"/>
              <a:cs typeface="Roboto"/>
              <a:sym typeface="Roboto"/>
            </a:endParaRPr>
          </a:p>
        </p:txBody>
      </p:sp>
      <p:sp>
        <p:nvSpPr>
          <p:cNvPr id="680" name="Shape 680"/>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Shape 6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a:ea typeface="Roboto"/>
                <a:cs typeface="Roboto"/>
                <a:sym typeface="Roboto"/>
              </a:rPr>
              <a:t>Mark’s task</a:t>
            </a:r>
            <a:endParaRPr>
              <a:latin typeface="Roboto"/>
              <a:ea typeface="Roboto"/>
              <a:cs typeface="Roboto"/>
              <a:sym typeface="Roboto"/>
            </a:endParaRPr>
          </a:p>
        </p:txBody>
      </p:sp>
      <p:sp>
        <p:nvSpPr>
          <p:cNvPr id="686" name="Shape 686"/>
          <p:cNvSpPr txBox="1"/>
          <p:nvPr/>
        </p:nvSpPr>
        <p:spPr>
          <a:xfrm>
            <a:off x="409475" y="1156575"/>
            <a:ext cx="8196600" cy="38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434343"/>
                </a:solidFill>
                <a:latin typeface="Consolas"/>
                <a:ea typeface="Consolas"/>
                <a:cs typeface="Consolas"/>
                <a:sym typeface="Consolas"/>
              </a:rPr>
              <a:t>Feature:</a:t>
            </a:r>
            <a:endParaRPr sz="1800">
              <a:solidFill>
                <a:srgbClr val="434343"/>
              </a:solidFill>
              <a:latin typeface="Consolas"/>
              <a:ea typeface="Consolas"/>
              <a:cs typeface="Consolas"/>
              <a:sym typeface="Consolas"/>
            </a:endParaRPr>
          </a:p>
          <a:p>
            <a:pPr indent="0" lvl="0" marL="0" rtl="0">
              <a:spcBef>
                <a:spcPts val="0"/>
              </a:spcBef>
              <a:spcAft>
                <a:spcPts val="0"/>
              </a:spcAft>
              <a:buNone/>
            </a:pPr>
            <a:r>
              <a:t/>
            </a:r>
            <a:endParaRPr sz="1800">
              <a:solidFill>
                <a:srgbClr val="434343"/>
              </a:solidFill>
              <a:latin typeface="Consolas"/>
              <a:ea typeface="Consolas"/>
              <a:cs typeface="Consolas"/>
              <a:sym typeface="Consolas"/>
            </a:endParaRPr>
          </a:p>
          <a:p>
            <a:pPr indent="0" lvl="0" marL="0" rtl="0">
              <a:spcBef>
                <a:spcPts val="0"/>
              </a:spcBef>
              <a:spcAft>
                <a:spcPts val="0"/>
              </a:spcAft>
              <a:buNone/>
            </a:pPr>
            <a:r>
              <a:rPr lang="en-GB" sz="1800">
                <a:solidFill>
                  <a:srgbClr val="434343"/>
                </a:solidFill>
                <a:latin typeface="Consolas"/>
                <a:ea typeface="Consolas"/>
                <a:cs typeface="Consolas"/>
                <a:sym typeface="Consolas"/>
              </a:rPr>
              <a:t>  In order to ensure the quality of 3rd-party data submissions</a:t>
            </a:r>
            <a:endParaRPr sz="1800">
              <a:solidFill>
                <a:srgbClr val="434343"/>
              </a:solidFill>
              <a:latin typeface="Consolas"/>
              <a:ea typeface="Consolas"/>
              <a:cs typeface="Consolas"/>
              <a:sym typeface="Consolas"/>
            </a:endParaRPr>
          </a:p>
          <a:p>
            <a:pPr indent="0" lvl="0" marL="0" rtl="0">
              <a:spcBef>
                <a:spcPts val="0"/>
              </a:spcBef>
              <a:spcAft>
                <a:spcPts val="0"/>
              </a:spcAft>
              <a:buNone/>
            </a:pPr>
            <a:r>
              <a:rPr lang="en-GB" sz="1800">
                <a:solidFill>
                  <a:srgbClr val="434343"/>
                </a:solidFill>
                <a:latin typeface="Consolas"/>
                <a:ea typeface="Consolas"/>
                <a:cs typeface="Consolas"/>
                <a:sym typeface="Consolas"/>
              </a:rPr>
              <a:t>  As a business analyst</a:t>
            </a:r>
            <a:endParaRPr sz="1800">
              <a:solidFill>
                <a:srgbClr val="434343"/>
              </a:solidFill>
              <a:latin typeface="Consolas"/>
              <a:ea typeface="Consolas"/>
              <a:cs typeface="Consolas"/>
              <a:sym typeface="Consolas"/>
            </a:endParaRPr>
          </a:p>
          <a:p>
            <a:pPr indent="0" lvl="0" marL="0" rtl="0">
              <a:spcBef>
                <a:spcPts val="0"/>
              </a:spcBef>
              <a:spcAft>
                <a:spcPts val="0"/>
              </a:spcAft>
              <a:buNone/>
            </a:pPr>
            <a:r>
              <a:rPr lang="en-GB" sz="1800">
                <a:solidFill>
                  <a:srgbClr val="434343"/>
                </a:solidFill>
                <a:latin typeface="Consolas"/>
                <a:ea typeface="Consolas"/>
                <a:cs typeface="Consolas"/>
                <a:sym typeface="Consolas"/>
              </a:rPr>
              <a:t>  I want a data parsing and validation engine</a:t>
            </a:r>
            <a:endParaRPr sz="1800">
              <a:solidFill>
                <a:srgbClr val="434343"/>
              </a:solidFill>
              <a:latin typeface="Consolas"/>
              <a:ea typeface="Consolas"/>
              <a:cs typeface="Consolas"/>
              <a:sym typeface="Consolas"/>
            </a:endParaRPr>
          </a:p>
          <a:p>
            <a:pPr indent="0" lvl="0" marL="0" rtl="0">
              <a:spcBef>
                <a:spcPts val="0"/>
              </a:spcBef>
              <a:spcAft>
                <a:spcPts val="0"/>
              </a:spcAft>
              <a:buNone/>
            </a:pPr>
            <a:r>
              <a:t/>
            </a:r>
            <a:endParaRPr sz="1800">
              <a:solidFill>
                <a:srgbClr val="434343"/>
              </a:solidFill>
              <a:latin typeface="Consolas"/>
              <a:ea typeface="Consolas"/>
              <a:cs typeface="Consolas"/>
              <a:sym typeface="Consolas"/>
            </a:endParaRPr>
          </a:p>
          <a:p>
            <a:pPr indent="0" lvl="0" marL="0" rtl="0">
              <a:spcBef>
                <a:spcPts val="0"/>
              </a:spcBef>
              <a:spcAft>
                <a:spcPts val="0"/>
              </a:spcAft>
              <a:buNone/>
            </a:pPr>
            <a:r>
              <a:rPr lang="en-GB" sz="1800">
                <a:solidFill>
                  <a:srgbClr val="434343"/>
                </a:solidFill>
                <a:latin typeface="Consolas"/>
                <a:ea typeface="Consolas"/>
                <a:cs typeface="Consolas"/>
                <a:sym typeface="Consolas"/>
              </a:rPr>
              <a:t>Requirements:</a:t>
            </a:r>
            <a:endParaRPr sz="1800">
              <a:solidFill>
                <a:srgbClr val="434343"/>
              </a:solidFill>
              <a:latin typeface="Consolas"/>
              <a:ea typeface="Consolas"/>
              <a:cs typeface="Consolas"/>
              <a:sym typeface="Consolas"/>
            </a:endParaRPr>
          </a:p>
          <a:p>
            <a:pPr indent="0" lvl="0" marL="0" rtl="0">
              <a:spcBef>
                <a:spcPts val="0"/>
              </a:spcBef>
              <a:spcAft>
                <a:spcPts val="0"/>
              </a:spcAft>
              <a:buNone/>
            </a:pPr>
            <a:r>
              <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Web-based API to replace existing system</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Validate subset of the data against our 3rd-party partner</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Transform and scrub data where needed</a:t>
            </a:r>
            <a:endParaRPr sz="1800">
              <a:solidFill>
                <a:srgbClr val="434343"/>
              </a:solidFill>
              <a:latin typeface="Consolas"/>
              <a:ea typeface="Consolas"/>
              <a:cs typeface="Consolas"/>
              <a:sym typeface="Consolas"/>
            </a:endParaRPr>
          </a:p>
          <a:p>
            <a:pPr indent="-342900" lvl="0" marL="457200" rtl="0">
              <a:spcBef>
                <a:spcPts val="0"/>
              </a:spcBef>
              <a:spcAft>
                <a:spcPts val="0"/>
              </a:spcAft>
              <a:buClr>
                <a:srgbClr val="434343"/>
              </a:buClr>
              <a:buSzPts val="1800"/>
              <a:buFont typeface="Consolas"/>
              <a:buChar char="●"/>
            </a:pPr>
            <a:r>
              <a:rPr lang="en-GB" sz="1800">
                <a:solidFill>
                  <a:srgbClr val="434343"/>
                </a:solidFill>
                <a:latin typeface="Consolas"/>
                <a:ea typeface="Consolas"/>
                <a:cs typeface="Consolas"/>
                <a:sym typeface="Consolas"/>
              </a:rPr>
              <a:t>Write processed data objects to S3 so new backend process can pick them up</a:t>
            </a:r>
            <a:endParaRPr sz="1800">
              <a:solidFill>
                <a:srgbClr val="434343"/>
              </a:solidFill>
              <a:latin typeface="Consolas"/>
              <a:ea typeface="Consolas"/>
              <a:cs typeface="Consolas"/>
              <a:sym typeface="Consolas"/>
            </a:endParaRPr>
          </a:p>
          <a:p>
            <a:pPr indent="0" lvl="0" marL="0" rtl="0">
              <a:spcBef>
                <a:spcPts val="0"/>
              </a:spcBef>
              <a:spcAft>
                <a:spcPts val="0"/>
              </a:spcAft>
              <a:buNone/>
            </a:pPr>
            <a:r>
              <a:rPr lang="en-GB">
                <a:solidFill>
                  <a:srgbClr val="434343"/>
                </a:solidFill>
              </a:rPr>
              <a:t>  </a:t>
            </a:r>
            <a:endParaRPr>
              <a:solidFill>
                <a:srgbClr val="434343"/>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Shape 691"/>
          <p:cNvPicPr preferRelativeResize="0"/>
          <p:nvPr/>
        </p:nvPicPr>
        <p:blipFill>
          <a:blip r:embed="rId3">
            <a:alphaModFix/>
          </a:blip>
          <a:stretch>
            <a:fillRect/>
          </a:stretch>
        </p:blipFill>
        <p:spPr>
          <a:xfrm>
            <a:off x="1818687" y="110300"/>
            <a:ext cx="5506626" cy="4922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457200" y="205978"/>
            <a:ext cx="8229600" cy="8574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Testing basics - unit tests</a:t>
            </a:r>
            <a:endParaRPr/>
          </a:p>
        </p:txBody>
      </p:sp>
      <p:sp>
        <p:nvSpPr>
          <p:cNvPr id="176" name="Shape 176"/>
          <p:cNvSpPr txBox="1"/>
          <p:nvPr>
            <p:ph idx="1" type="body"/>
          </p:nvPr>
        </p:nvSpPr>
        <p:spPr>
          <a:xfrm>
            <a:off x="457200" y="1200150"/>
            <a:ext cx="8229600" cy="3096000"/>
          </a:xfrm>
          <a:prstGeom prst="rect">
            <a:avLst/>
          </a:prstGeom>
        </p:spPr>
        <p:txBody>
          <a:bodyPr anchorCtr="0" anchor="t" bIns="91425" lIns="91425" spcFirstLastPara="1" rIns="91425" wrap="square" tIns="91425">
            <a:noAutofit/>
          </a:bodyPr>
          <a:lstStyle/>
          <a:p>
            <a:pPr indent="-381000" lvl="0" marL="457200" rtl="0">
              <a:spcBef>
                <a:spcPts val="640"/>
              </a:spcBef>
              <a:spcAft>
                <a:spcPts val="0"/>
              </a:spcAft>
              <a:buSzPts val="2400"/>
              <a:buChar char="•"/>
            </a:pPr>
            <a:r>
              <a:rPr lang="en-GB" sz="2400"/>
              <a:t>Validate s</a:t>
            </a:r>
            <a:r>
              <a:rPr lang="en-GB" sz="2400"/>
              <a:t>mall units of code for correct behaviour</a:t>
            </a:r>
            <a:endParaRPr sz="2400"/>
          </a:p>
          <a:p>
            <a:pPr indent="-381000" lvl="0" marL="457200" rtl="0">
              <a:spcBef>
                <a:spcPts val="0"/>
              </a:spcBef>
              <a:spcAft>
                <a:spcPts val="0"/>
              </a:spcAft>
              <a:buSzPts val="2400"/>
              <a:buChar char="•"/>
            </a:pPr>
            <a:r>
              <a:rPr lang="en-GB" sz="2400"/>
              <a:t>Typically focuses on testing functions</a:t>
            </a:r>
            <a:endParaRPr sz="2400"/>
          </a:p>
          <a:p>
            <a:pPr indent="-381000" lvl="0" marL="457200">
              <a:spcBef>
                <a:spcPts val="0"/>
              </a:spcBef>
              <a:spcAft>
                <a:spcPts val="0"/>
              </a:spcAft>
              <a:buSzPts val="2400"/>
              <a:buChar char="•"/>
            </a:pPr>
            <a:r>
              <a:rPr lang="en-GB" sz="2400"/>
              <a:t>Run locally or continuously as part of a build pipeline</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pic>
        <p:nvPicPr>
          <p:cNvPr id="696" name="Shape 696"/>
          <p:cNvPicPr preferRelativeResize="0"/>
          <p:nvPr/>
        </p:nvPicPr>
        <p:blipFill>
          <a:blip r:embed="rId3">
            <a:alphaModFix/>
          </a:blip>
          <a:stretch>
            <a:fillRect/>
          </a:stretch>
        </p:blipFill>
        <p:spPr>
          <a:xfrm>
            <a:off x="159575" y="661262"/>
            <a:ext cx="2865731" cy="3820975"/>
          </a:xfrm>
          <a:prstGeom prst="rect">
            <a:avLst/>
          </a:prstGeom>
          <a:noFill/>
          <a:ln>
            <a:noFill/>
          </a:ln>
        </p:spPr>
      </p:pic>
      <p:sp>
        <p:nvSpPr>
          <p:cNvPr id="697" name="Shape 697"/>
          <p:cNvSpPr/>
          <p:nvPr/>
        </p:nvSpPr>
        <p:spPr>
          <a:xfrm>
            <a:off x="3290100" y="409475"/>
            <a:ext cx="5028600" cy="1501500"/>
          </a:xfrm>
          <a:prstGeom prst="wedgeRoundRectCallout">
            <a:avLst>
              <a:gd fmla="val -57278" name="adj1"/>
              <a:gd fmla="val 844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Hey Tara. Would you mind taking a look at this design with me? I’d love to know whether I’m missing any key operational things.</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Shape 7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This is Tara. She’s an operations engineer.</a:t>
            </a:r>
            <a:endParaRPr>
              <a:latin typeface="Roboto"/>
              <a:ea typeface="Roboto"/>
              <a:cs typeface="Roboto"/>
              <a:sym typeface="Roboto"/>
            </a:endParaRPr>
          </a:p>
        </p:txBody>
      </p:sp>
      <p:sp>
        <p:nvSpPr>
          <p:cNvPr id="703" name="Shape 703"/>
          <p:cNvSpPr txBox="1"/>
          <p:nvPr/>
        </p:nvSpPr>
        <p:spPr>
          <a:xfrm>
            <a:off x="311700" y="1570540"/>
            <a:ext cx="4616400" cy="327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Loves metrics and graphs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Big fan of IaC and config management</a:t>
            </a:r>
            <a:endParaRPr sz="1800">
              <a:latin typeface="Roboto"/>
              <a:ea typeface="Roboto"/>
              <a:cs typeface="Roboto"/>
              <a:sym typeface="Roboto"/>
            </a:endParaRPr>
          </a:p>
          <a:p>
            <a:pPr indent="-342900" lvl="0" marL="457200" rtl="0">
              <a:spcBef>
                <a:spcPts val="0"/>
              </a:spcBef>
              <a:spcAft>
                <a:spcPts val="0"/>
              </a:spcAft>
              <a:buClr>
                <a:schemeClr val="dk1"/>
              </a:buClr>
              <a:buSzPts val="1800"/>
              <a:buFont typeface="Roboto"/>
              <a:buChar char="●"/>
            </a:pPr>
            <a:r>
              <a:rPr lang="en-GB" sz="1800">
                <a:solidFill>
                  <a:schemeClr val="dk1"/>
                </a:solidFill>
                <a:latin typeface="Roboto"/>
                <a:ea typeface="Roboto"/>
                <a:cs typeface="Roboto"/>
                <a:sym typeface="Roboto"/>
              </a:rPr>
              <a:t>Works closely with devs, helping them to automate deployments etc.</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Believes containers are the future </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Moto is “Fail fast, fail often”</a:t>
            </a:r>
            <a:endParaRPr>
              <a:latin typeface="Roboto"/>
              <a:ea typeface="Roboto"/>
              <a:cs typeface="Roboto"/>
              <a:sym typeface="Roboto"/>
            </a:endParaRPr>
          </a:p>
        </p:txBody>
      </p:sp>
      <p:pic>
        <p:nvPicPr>
          <p:cNvPr id="704" name="Shape 704"/>
          <p:cNvPicPr preferRelativeResize="0"/>
          <p:nvPr/>
        </p:nvPicPr>
        <p:blipFill>
          <a:blip r:embed="rId3">
            <a:alphaModFix/>
          </a:blip>
          <a:stretch>
            <a:fillRect/>
          </a:stretch>
        </p:blipFill>
        <p:spPr>
          <a:xfrm>
            <a:off x="5870700" y="1119850"/>
            <a:ext cx="2863744" cy="3820977"/>
          </a:xfrm>
          <a:prstGeom prst="rect">
            <a:avLst/>
          </a:prstGeom>
          <a:noFill/>
          <a:ln>
            <a:noFill/>
          </a:ln>
        </p:spPr>
      </p:pic>
      <p:sp>
        <p:nvSpPr>
          <p:cNvPr id="705" name="Shape 705"/>
          <p:cNvSpPr txBox="1"/>
          <p:nvPr/>
        </p:nvSpPr>
        <p:spPr>
          <a:xfrm>
            <a:off x="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pic>
        <p:nvPicPr>
          <p:cNvPr id="710" name="Shape 710"/>
          <p:cNvPicPr preferRelativeResize="0"/>
          <p:nvPr/>
        </p:nvPicPr>
        <p:blipFill>
          <a:blip r:embed="rId3">
            <a:alphaModFix/>
          </a:blip>
          <a:stretch>
            <a:fillRect/>
          </a:stretch>
        </p:blipFill>
        <p:spPr>
          <a:xfrm>
            <a:off x="6966350" y="244250"/>
            <a:ext cx="2127276" cy="2838349"/>
          </a:xfrm>
          <a:prstGeom prst="rect">
            <a:avLst/>
          </a:prstGeom>
          <a:noFill/>
          <a:ln>
            <a:noFill/>
          </a:ln>
        </p:spPr>
      </p:pic>
      <p:sp>
        <p:nvSpPr>
          <p:cNvPr id="711" name="Shape 711"/>
          <p:cNvSpPr/>
          <p:nvPr/>
        </p:nvSpPr>
        <p:spPr>
          <a:xfrm>
            <a:off x="2422050" y="244250"/>
            <a:ext cx="4299900" cy="1041600"/>
          </a:xfrm>
          <a:prstGeom prst="wedgeRoundRectCallout">
            <a:avLst>
              <a:gd fmla="val 62575" name="adj1"/>
              <a:gd fmla="val 16208"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This looks great Mark. How are you doing monitoring, logging and backups?</a:t>
            </a:r>
            <a:endParaRPr sz="1800"/>
          </a:p>
        </p:txBody>
      </p:sp>
      <p:pic>
        <p:nvPicPr>
          <p:cNvPr id="712" name="Shape 712"/>
          <p:cNvPicPr preferRelativeResize="0"/>
          <p:nvPr/>
        </p:nvPicPr>
        <p:blipFill>
          <a:blip r:embed="rId4">
            <a:alphaModFix/>
          </a:blip>
          <a:stretch>
            <a:fillRect/>
          </a:stretch>
        </p:blipFill>
        <p:spPr>
          <a:xfrm>
            <a:off x="166775" y="2305979"/>
            <a:ext cx="1977024" cy="2636050"/>
          </a:xfrm>
          <a:prstGeom prst="rect">
            <a:avLst/>
          </a:prstGeom>
          <a:noFill/>
          <a:ln>
            <a:noFill/>
          </a:ln>
        </p:spPr>
      </p:pic>
      <p:sp>
        <p:nvSpPr>
          <p:cNvPr id="713" name="Shape 713"/>
          <p:cNvSpPr/>
          <p:nvPr/>
        </p:nvSpPr>
        <p:spPr>
          <a:xfrm>
            <a:off x="2405125" y="1533138"/>
            <a:ext cx="4299900" cy="1233900"/>
          </a:xfrm>
          <a:prstGeom prst="wedgeRoundRectCallout">
            <a:avLst>
              <a:gd fmla="val -63500" name="adj1"/>
              <a:gd fmla="val 5001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Not sure yet. Is there a cloud service I could be use?</a:t>
            </a:r>
            <a:endParaRPr sz="1800"/>
          </a:p>
        </p:txBody>
      </p:sp>
      <p:sp>
        <p:nvSpPr>
          <p:cNvPr id="714" name="Shape 714"/>
          <p:cNvSpPr/>
          <p:nvPr/>
        </p:nvSpPr>
        <p:spPr>
          <a:xfrm>
            <a:off x="2405125" y="3014325"/>
            <a:ext cx="4299900" cy="1475400"/>
          </a:xfrm>
          <a:prstGeom prst="wedgeRoundRectCallout">
            <a:avLst>
              <a:gd fmla="val 65976" name="adj1"/>
              <a:gd fmla="val -56139"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Of course! You can use CloudWatch for monitoring and logging, and Snapshots for backups. Something like this….</a:t>
            </a:r>
            <a:endParaRPr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pic>
        <p:nvPicPr>
          <p:cNvPr id="719" name="Shape 719"/>
          <p:cNvPicPr preferRelativeResize="0"/>
          <p:nvPr/>
        </p:nvPicPr>
        <p:blipFill>
          <a:blip r:embed="rId3">
            <a:alphaModFix/>
          </a:blip>
          <a:stretch>
            <a:fillRect/>
          </a:stretch>
        </p:blipFill>
        <p:spPr>
          <a:xfrm>
            <a:off x="1874538" y="160225"/>
            <a:ext cx="5394925" cy="4823051"/>
          </a:xfrm>
          <a:prstGeom prst="rect">
            <a:avLst/>
          </a:prstGeom>
          <a:noFill/>
          <a:ln>
            <a:noFill/>
          </a:ln>
        </p:spPr>
      </p:pic>
      <p:sp>
        <p:nvSpPr>
          <p:cNvPr id="720" name="Shape 720"/>
          <p:cNvSpPr txBox="1"/>
          <p:nvPr/>
        </p:nvSpPr>
        <p:spPr>
          <a:xfrm>
            <a:off x="6660800" y="3560275"/>
            <a:ext cx="2370600" cy="1070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FF"/>
                </a:solidFill>
                <a:latin typeface="Permanent Marker"/>
                <a:ea typeface="Permanent Marker"/>
                <a:cs typeface="Permanent Marker"/>
                <a:sym typeface="Permanent Marker"/>
              </a:rPr>
              <a:t>Let’s add the ops stuff</a:t>
            </a:r>
            <a:endParaRPr>
              <a:solidFill>
                <a:srgbClr val="0000FF"/>
              </a:solidFill>
              <a:latin typeface="Permanent Marker"/>
              <a:ea typeface="Permanent Marker"/>
              <a:cs typeface="Permanent Marker"/>
              <a:sym typeface="Permanent Marker"/>
            </a:endParaRPr>
          </a:p>
        </p:txBody>
      </p:sp>
      <p:cxnSp>
        <p:nvCxnSpPr>
          <p:cNvPr id="721" name="Shape 721"/>
          <p:cNvCxnSpPr/>
          <p:nvPr/>
        </p:nvCxnSpPr>
        <p:spPr>
          <a:xfrm rot="10800000">
            <a:off x="6048625" y="3512950"/>
            <a:ext cx="531600" cy="201000"/>
          </a:xfrm>
          <a:prstGeom prst="straightConnector1">
            <a:avLst/>
          </a:prstGeom>
          <a:noFill/>
          <a:ln cap="flat" cmpd="sng" w="28575">
            <a:solidFill>
              <a:srgbClr val="0000FF"/>
            </a:solidFill>
            <a:prstDash val="solid"/>
            <a:round/>
            <a:headEnd len="med" w="med"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Shape 726"/>
          <p:cNvPicPr preferRelativeResize="0"/>
          <p:nvPr/>
        </p:nvPicPr>
        <p:blipFill>
          <a:blip r:embed="rId3">
            <a:alphaModFix/>
          </a:blip>
          <a:stretch>
            <a:fillRect/>
          </a:stretch>
        </p:blipFill>
        <p:spPr>
          <a:xfrm>
            <a:off x="6966350" y="2149250"/>
            <a:ext cx="2127276" cy="2838349"/>
          </a:xfrm>
          <a:prstGeom prst="rect">
            <a:avLst/>
          </a:prstGeom>
          <a:noFill/>
          <a:ln>
            <a:noFill/>
          </a:ln>
        </p:spPr>
      </p:pic>
      <p:sp>
        <p:nvSpPr>
          <p:cNvPr id="727" name="Shape 727"/>
          <p:cNvSpPr/>
          <p:nvPr/>
        </p:nvSpPr>
        <p:spPr>
          <a:xfrm>
            <a:off x="2422050" y="244250"/>
            <a:ext cx="4299900" cy="10416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Hmmm. Some of the data we’re handling is pretty sensitive. Do you think it looks ok in terms of security?</a:t>
            </a:r>
            <a:endParaRPr sz="1800"/>
          </a:p>
        </p:txBody>
      </p:sp>
      <p:pic>
        <p:nvPicPr>
          <p:cNvPr id="728" name="Shape 728"/>
          <p:cNvPicPr preferRelativeResize="0"/>
          <p:nvPr/>
        </p:nvPicPr>
        <p:blipFill>
          <a:blip r:embed="rId4">
            <a:alphaModFix/>
          </a:blip>
          <a:stretch>
            <a:fillRect/>
          </a:stretch>
        </p:blipFill>
        <p:spPr>
          <a:xfrm>
            <a:off x="166775" y="172379"/>
            <a:ext cx="1977024" cy="2636050"/>
          </a:xfrm>
          <a:prstGeom prst="rect">
            <a:avLst/>
          </a:prstGeom>
          <a:noFill/>
          <a:ln>
            <a:noFill/>
          </a:ln>
        </p:spPr>
      </p:pic>
      <p:sp>
        <p:nvSpPr>
          <p:cNvPr id="729" name="Shape 729"/>
          <p:cNvSpPr/>
          <p:nvPr/>
        </p:nvSpPr>
        <p:spPr>
          <a:xfrm>
            <a:off x="2422050" y="1920638"/>
            <a:ext cx="4299900" cy="12339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I can’t see anything obviously bad. Perhaps we can ask Emily to take a look. She works in the security team.</a:t>
            </a:r>
            <a:endParaRPr sz="1800"/>
          </a:p>
        </p:txBody>
      </p:sp>
      <p:sp>
        <p:nvSpPr>
          <p:cNvPr id="730" name="Shape 730"/>
          <p:cNvSpPr/>
          <p:nvPr/>
        </p:nvSpPr>
        <p:spPr>
          <a:xfrm>
            <a:off x="2405125" y="38188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Great! I don’t really know anyone in that team. Thanks for helping.</a:t>
            </a:r>
            <a:endParaRPr sz="18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This is Emily. She’s a security engineer.</a:t>
            </a:r>
            <a:endParaRPr>
              <a:latin typeface="Roboto"/>
              <a:ea typeface="Roboto"/>
              <a:cs typeface="Roboto"/>
              <a:sym typeface="Roboto"/>
            </a:endParaRPr>
          </a:p>
        </p:txBody>
      </p:sp>
      <p:pic>
        <p:nvPicPr>
          <p:cNvPr id="736" name="Shape 736"/>
          <p:cNvPicPr preferRelativeResize="0"/>
          <p:nvPr/>
        </p:nvPicPr>
        <p:blipFill>
          <a:blip r:embed="rId3">
            <a:alphaModFix/>
          </a:blip>
          <a:stretch>
            <a:fillRect/>
          </a:stretch>
        </p:blipFill>
        <p:spPr>
          <a:xfrm>
            <a:off x="152400" y="1170125"/>
            <a:ext cx="2865731" cy="3820975"/>
          </a:xfrm>
          <a:prstGeom prst="rect">
            <a:avLst/>
          </a:prstGeom>
          <a:noFill/>
          <a:ln>
            <a:noFill/>
          </a:ln>
        </p:spPr>
      </p:pic>
      <p:sp>
        <p:nvSpPr>
          <p:cNvPr id="737" name="Shape 737"/>
          <p:cNvSpPr txBox="1"/>
          <p:nvPr/>
        </p:nvSpPr>
        <p:spPr>
          <a:xfrm>
            <a:off x="3491365" y="1358173"/>
            <a:ext cx="4722300" cy="3444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latin typeface="Roboto"/>
                <a:ea typeface="Roboto"/>
                <a:cs typeface="Roboto"/>
                <a:sym typeface="Roboto"/>
              </a:rPr>
              <a:t>Profile</a:t>
            </a:r>
            <a:endParaRPr sz="2400">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Used to be a developer, then got into pentesting</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Got bored of breaking stuff and wanted to start fixing things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Wants to help people build awesome and secure services</a:t>
            </a:r>
            <a:endParaRPr sz="1800">
              <a:latin typeface="Roboto"/>
              <a:ea typeface="Roboto"/>
              <a:cs typeface="Roboto"/>
              <a:sym typeface="Roboto"/>
            </a:endParaRPr>
          </a:p>
          <a:p>
            <a:pPr indent="-342900" lvl="0" marL="457200" rtl="0">
              <a:spcBef>
                <a:spcPts val="0"/>
              </a:spcBef>
              <a:spcAft>
                <a:spcPts val="0"/>
              </a:spcAft>
              <a:buSzPts val="1800"/>
              <a:buFont typeface="Roboto"/>
              <a:buChar char="●"/>
            </a:pPr>
            <a:r>
              <a:rPr lang="en-GB" sz="1800">
                <a:latin typeface="Roboto"/>
                <a:ea typeface="Roboto"/>
                <a:cs typeface="Roboto"/>
                <a:sym typeface="Roboto"/>
              </a:rPr>
              <a:t>Privacy and digital rights advocate</a:t>
            </a:r>
            <a:endParaRPr sz="1800">
              <a:latin typeface="Roboto"/>
              <a:ea typeface="Roboto"/>
              <a:cs typeface="Roboto"/>
              <a:sym typeface="Roboto"/>
            </a:endParaRPr>
          </a:p>
        </p:txBody>
      </p:sp>
      <p:sp>
        <p:nvSpPr>
          <p:cNvPr id="738" name="Shape 738"/>
          <p:cNvSpPr txBox="1"/>
          <p:nvPr/>
        </p:nvSpPr>
        <p:spPr>
          <a:xfrm>
            <a:off x="6263400" y="4748400"/>
            <a:ext cx="2880600" cy="395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t>Image credit: Rebecca Manning</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pic>
        <p:nvPicPr>
          <p:cNvPr id="743" name="Shape 743"/>
          <p:cNvPicPr preferRelativeResize="0"/>
          <p:nvPr/>
        </p:nvPicPr>
        <p:blipFill>
          <a:blip r:embed="rId3">
            <a:alphaModFix/>
          </a:blip>
          <a:stretch>
            <a:fillRect/>
          </a:stretch>
        </p:blipFill>
        <p:spPr>
          <a:xfrm>
            <a:off x="166775" y="172379"/>
            <a:ext cx="1977024" cy="2636050"/>
          </a:xfrm>
          <a:prstGeom prst="rect">
            <a:avLst/>
          </a:prstGeom>
          <a:noFill/>
          <a:ln>
            <a:noFill/>
          </a:ln>
        </p:spPr>
      </p:pic>
      <p:pic>
        <p:nvPicPr>
          <p:cNvPr id="744" name="Shape 744"/>
          <p:cNvPicPr preferRelativeResize="0"/>
          <p:nvPr/>
        </p:nvPicPr>
        <p:blipFill>
          <a:blip r:embed="rId4">
            <a:alphaModFix/>
          </a:blip>
          <a:stretch>
            <a:fillRect/>
          </a:stretch>
        </p:blipFill>
        <p:spPr>
          <a:xfrm>
            <a:off x="6824477" y="2176175"/>
            <a:ext cx="2127349" cy="2836476"/>
          </a:xfrm>
          <a:prstGeom prst="rect">
            <a:avLst/>
          </a:prstGeom>
          <a:noFill/>
          <a:ln>
            <a:noFill/>
          </a:ln>
        </p:spPr>
      </p:pic>
      <p:sp>
        <p:nvSpPr>
          <p:cNvPr id="745" name="Shape 745"/>
          <p:cNvSpPr/>
          <p:nvPr/>
        </p:nvSpPr>
        <p:spPr>
          <a:xfrm>
            <a:off x="2422050" y="244250"/>
            <a:ext cx="4299900" cy="1501500"/>
          </a:xfrm>
          <a:prstGeom prst="wedgeRoundRectCallout">
            <a:avLst>
              <a:gd fmla="val -61387" name="adj1"/>
              <a:gd fmla="val 2655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Hi Emily, I’m Mark. Tara and I were wondering if you could take a look at a design. We need to know there aren’t any obvious security problems.</a:t>
            </a:r>
            <a:endParaRPr sz="1800"/>
          </a:p>
        </p:txBody>
      </p:sp>
      <p:sp>
        <p:nvSpPr>
          <p:cNvPr id="746" name="Shape 746"/>
          <p:cNvSpPr/>
          <p:nvPr/>
        </p:nvSpPr>
        <p:spPr>
          <a:xfrm>
            <a:off x="2422050" y="2149248"/>
            <a:ext cx="4299900" cy="1017600"/>
          </a:xfrm>
          <a:prstGeom prst="wedgeRoundRectCallout">
            <a:avLst>
              <a:gd fmla="val 59903" name="adj1"/>
              <a:gd fmla="val 31296"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Absolutely! I can take a look, or we could even try threat modeling it.</a:t>
            </a:r>
            <a:endParaRPr sz="1800"/>
          </a:p>
        </p:txBody>
      </p:sp>
      <p:sp>
        <p:nvSpPr>
          <p:cNvPr id="747" name="Shape 747"/>
          <p:cNvSpPr/>
          <p:nvPr/>
        </p:nvSpPr>
        <p:spPr>
          <a:xfrm>
            <a:off x="2405125" y="3590275"/>
            <a:ext cx="4299900" cy="958200"/>
          </a:xfrm>
          <a:prstGeom prst="wedgeRoundRectCallout">
            <a:avLst>
              <a:gd fmla="val -68345" name="adj1"/>
              <a:gd fmla="val -54952"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Threat modeling? What’s that?</a:t>
            </a:r>
            <a:endParaRPr sz="18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pic>
        <p:nvPicPr>
          <p:cNvPr id="752" name="Shape 752"/>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753" name="Shape 753"/>
          <p:cNvSpPr/>
          <p:nvPr/>
        </p:nvSpPr>
        <p:spPr>
          <a:xfrm>
            <a:off x="912325" y="330375"/>
            <a:ext cx="5809500" cy="43821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Well, there are lots of different ways to threat model, but it essentially involves findings threats and deciding what to do about them. A great starting point is to ask 4 questions:</a:t>
            </a:r>
            <a:br>
              <a:rPr lang="en-GB" sz="1800"/>
            </a:br>
            <a:br>
              <a:rPr lang="en-GB" sz="1800"/>
            </a:br>
            <a:r>
              <a:rPr lang="en-GB" sz="1800"/>
              <a:t>What are you building?</a:t>
            </a:r>
            <a:endParaRPr sz="1800"/>
          </a:p>
          <a:p>
            <a:pPr indent="0" lvl="0" marL="0" rtl="0">
              <a:spcBef>
                <a:spcPts val="0"/>
              </a:spcBef>
              <a:spcAft>
                <a:spcPts val="0"/>
              </a:spcAft>
              <a:buNone/>
            </a:pPr>
            <a:r>
              <a:t/>
            </a:r>
            <a:endParaRPr sz="1800"/>
          </a:p>
          <a:p>
            <a:pPr indent="0" lvl="0" marL="0" rtl="0">
              <a:spcBef>
                <a:spcPts val="0"/>
              </a:spcBef>
              <a:spcAft>
                <a:spcPts val="0"/>
              </a:spcAft>
              <a:buNone/>
            </a:pPr>
            <a:r>
              <a:rPr lang="en-GB" sz="1800"/>
              <a:t>What can go wrong?</a:t>
            </a:r>
            <a:endParaRPr sz="1800"/>
          </a:p>
          <a:p>
            <a:pPr indent="0" lvl="0" marL="0" rtl="0">
              <a:spcBef>
                <a:spcPts val="0"/>
              </a:spcBef>
              <a:spcAft>
                <a:spcPts val="0"/>
              </a:spcAft>
              <a:buNone/>
            </a:pPr>
            <a:r>
              <a:t/>
            </a:r>
            <a:endParaRPr sz="1800"/>
          </a:p>
          <a:p>
            <a:pPr indent="0" lvl="0" marL="0" rtl="0">
              <a:spcBef>
                <a:spcPts val="0"/>
              </a:spcBef>
              <a:spcAft>
                <a:spcPts val="0"/>
              </a:spcAft>
              <a:buNone/>
            </a:pPr>
            <a:r>
              <a:rPr lang="en-GB" sz="1800"/>
              <a:t>What are you going to do about it?</a:t>
            </a:r>
            <a:endParaRPr sz="1800"/>
          </a:p>
          <a:p>
            <a:pPr indent="0" lvl="0" marL="0" rtl="0">
              <a:spcBef>
                <a:spcPts val="0"/>
              </a:spcBef>
              <a:spcAft>
                <a:spcPts val="0"/>
              </a:spcAft>
              <a:buNone/>
            </a:pPr>
            <a:r>
              <a:t/>
            </a:r>
            <a:endParaRPr sz="1800"/>
          </a:p>
          <a:p>
            <a:pPr indent="0" lvl="0" marL="0" rtl="0">
              <a:spcBef>
                <a:spcPts val="0"/>
              </a:spcBef>
              <a:spcAft>
                <a:spcPts val="0"/>
              </a:spcAft>
              <a:buNone/>
            </a:pPr>
            <a:r>
              <a:rPr lang="en-GB" sz="1800"/>
              <a:t>Are you doing a good job of answering the above 3 questions.</a:t>
            </a:r>
            <a:endParaRPr sz="1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pic>
        <p:nvPicPr>
          <p:cNvPr id="758" name="Shape 758"/>
          <p:cNvPicPr preferRelativeResize="0"/>
          <p:nvPr/>
        </p:nvPicPr>
        <p:blipFill>
          <a:blip r:embed="rId3">
            <a:alphaModFix/>
          </a:blip>
          <a:stretch>
            <a:fillRect/>
          </a:stretch>
        </p:blipFill>
        <p:spPr>
          <a:xfrm>
            <a:off x="1846575" y="135225"/>
            <a:ext cx="5450851" cy="4873050"/>
          </a:xfrm>
          <a:prstGeom prst="rect">
            <a:avLst/>
          </a:prstGeom>
          <a:noFill/>
          <a:ln>
            <a:noFill/>
          </a:ln>
        </p:spPr>
      </p:pic>
      <p:sp>
        <p:nvSpPr>
          <p:cNvPr id="759" name="Shape 759"/>
          <p:cNvSpPr txBox="1"/>
          <p:nvPr/>
        </p:nvSpPr>
        <p:spPr>
          <a:xfrm>
            <a:off x="6623325" y="416650"/>
            <a:ext cx="2226900" cy="510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000FF"/>
                </a:solidFill>
                <a:latin typeface="Permanent Marker"/>
                <a:ea typeface="Permanent Marker"/>
                <a:cs typeface="Permanent Marker"/>
                <a:sym typeface="Permanent Marker"/>
              </a:rPr>
              <a:t>What’s building all of this stuff in the cloud?</a:t>
            </a:r>
            <a:endParaRPr>
              <a:solidFill>
                <a:srgbClr val="0000FF"/>
              </a:solidFill>
              <a:latin typeface="Permanent Marker"/>
              <a:ea typeface="Permanent Marker"/>
              <a:cs typeface="Permanent Marker"/>
              <a:sym typeface="Permanent Marker"/>
            </a:endParaRPr>
          </a:p>
        </p:txBody>
      </p:sp>
      <p:cxnSp>
        <p:nvCxnSpPr>
          <p:cNvPr id="760" name="Shape 760"/>
          <p:cNvCxnSpPr/>
          <p:nvPr/>
        </p:nvCxnSpPr>
        <p:spPr>
          <a:xfrm rot="10800000">
            <a:off x="5811825" y="696825"/>
            <a:ext cx="682200" cy="0"/>
          </a:xfrm>
          <a:prstGeom prst="straightConnector1">
            <a:avLst/>
          </a:prstGeom>
          <a:noFill/>
          <a:ln cap="flat" cmpd="sng" w="19050">
            <a:solidFill>
              <a:srgbClr val="0000FF"/>
            </a:solidFill>
            <a:prstDash val="solid"/>
            <a:round/>
            <a:headEnd len="med" w="med" type="none"/>
            <a:tailEnd len="med" w="med" type="triangle"/>
          </a:ln>
        </p:spPr>
      </p:cxn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pic>
        <p:nvPicPr>
          <p:cNvPr id="765" name="Shape 765"/>
          <p:cNvPicPr preferRelativeResize="0"/>
          <p:nvPr/>
        </p:nvPicPr>
        <p:blipFill>
          <a:blip r:embed="rId3">
            <a:alphaModFix/>
          </a:blip>
          <a:stretch>
            <a:fillRect/>
          </a:stretch>
        </p:blipFill>
        <p:spPr>
          <a:xfrm>
            <a:off x="6824477" y="330375"/>
            <a:ext cx="2127349" cy="2836476"/>
          </a:xfrm>
          <a:prstGeom prst="rect">
            <a:avLst/>
          </a:prstGeom>
          <a:noFill/>
          <a:ln>
            <a:noFill/>
          </a:ln>
        </p:spPr>
      </p:pic>
      <p:sp>
        <p:nvSpPr>
          <p:cNvPr id="766" name="Shape 766"/>
          <p:cNvSpPr/>
          <p:nvPr/>
        </p:nvSpPr>
        <p:spPr>
          <a:xfrm>
            <a:off x="826125" y="1149300"/>
            <a:ext cx="5809500" cy="1716900"/>
          </a:xfrm>
          <a:prstGeom prst="wedgeRoundRectCallout">
            <a:avLst>
              <a:gd fmla="val 57949" name="adj1"/>
              <a:gd fmla="val -30654"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lang="en-GB" sz="1800"/>
              <a:t>So now we know what we’re building, let’s add some trust boundaries. These are demarcation points between different levels of privilege, access or security concern.</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